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2" r:id="rId2"/>
    <p:sldId id="265" r:id="rId3"/>
    <p:sldId id="391" r:id="rId4"/>
    <p:sldId id="277" r:id="rId5"/>
    <p:sldId id="405" r:id="rId6"/>
    <p:sldId id="395" r:id="rId7"/>
    <p:sldId id="485" r:id="rId8"/>
    <p:sldId id="397" r:id="rId9"/>
    <p:sldId id="401" r:id="rId10"/>
    <p:sldId id="492" r:id="rId11"/>
    <p:sldId id="402" r:id="rId12"/>
    <p:sldId id="488" r:id="rId13"/>
    <p:sldId id="490" r:id="rId14"/>
    <p:sldId id="398" r:id="rId15"/>
    <p:sldId id="493"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7">
          <p15:clr>
            <a:srgbClr val="A4A3A4"/>
          </p15:clr>
        </p15:guide>
        <p15:guide id="2" orient="horz" pos="150">
          <p15:clr>
            <a:srgbClr val="A4A3A4"/>
          </p15:clr>
        </p15:guide>
        <p15:guide id="3" orient="horz" pos="694">
          <p15:clr>
            <a:srgbClr val="A4A3A4"/>
          </p15:clr>
        </p15:guide>
        <p15:guide id="4" orient="horz" pos="865">
          <p15:clr>
            <a:srgbClr val="A4A3A4"/>
          </p15:clr>
        </p15:guide>
        <p15:guide id="5" orient="horz" pos="2331">
          <p15:clr>
            <a:srgbClr val="A4A3A4"/>
          </p15:clr>
        </p15:guide>
        <p15:guide id="6" orient="horz" pos="1008">
          <p15:clr>
            <a:srgbClr val="A4A3A4"/>
          </p15:clr>
        </p15:guide>
        <p15:guide id="7" orient="horz" pos="1785">
          <p15:clr>
            <a:srgbClr val="A4A3A4"/>
          </p15:clr>
        </p15:guide>
        <p15:guide id="8" pos="431">
          <p15:clr>
            <a:srgbClr val="A4A3A4"/>
          </p15:clr>
        </p15:guide>
        <p15:guide id="9" pos="5472">
          <p15:clr>
            <a:srgbClr val="A4A3A4"/>
          </p15:clr>
        </p15:guide>
        <p15:guide id="10" pos="2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 Min Sze Phyllis" initials="NMSP" lastIdx="1" clrIdx="0">
    <p:extLst>
      <p:ext uri="{19B8F6BF-5375-455C-9EA6-DF929625EA0E}">
        <p15:presenceInfo xmlns:p15="http://schemas.microsoft.com/office/powerpoint/2012/main" userId="S::phyllisngms@uninet.edu.sg::2d5e4681-b787-4c8f-ab57-d547706b5500" providerId="AD"/>
      </p:ext>
    </p:extLst>
  </p:cmAuthor>
  <p:cmAuthor id="2" name="Renee Tan Hui Ling" initials="RTHL" lastIdx="2" clrIdx="1">
    <p:extLst>
      <p:ext uri="{19B8F6BF-5375-455C-9EA6-DF929625EA0E}">
        <p15:presenceInfo xmlns:p15="http://schemas.microsoft.com/office/powerpoint/2012/main" userId="S-1-5-21-4120361604-2253236254-1653895524-13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9B"/>
    <a:srgbClr val="CDFFFA"/>
    <a:srgbClr val="000000"/>
    <a:srgbClr val="CA5914"/>
    <a:srgbClr val="18567B"/>
    <a:srgbClr val="D62800"/>
    <a:srgbClr val="FF0066"/>
    <a:srgbClr val="3366FF"/>
    <a:srgbClr val="320073"/>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E5777-E98C-4C8A-BFC8-0DE00B7DD560}" v="8" dt="2022-08-23T06:03:26.8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3" autoAdjust="0"/>
    <p:restoredTop sz="81250" autoAdjust="0"/>
  </p:normalViewPr>
  <p:slideViewPr>
    <p:cSldViewPr snapToGrid="0" snapToObjects="1">
      <p:cViewPr varScale="1">
        <p:scale>
          <a:sx n="92" d="100"/>
          <a:sy n="92" d="100"/>
        </p:scale>
        <p:origin x="2538" y="96"/>
      </p:cViewPr>
      <p:guideLst>
        <p:guide orient="horz" pos="3887"/>
        <p:guide orient="horz" pos="150"/>
        <p:guide orient="horz" pos="694"/>
        <p:guide orient="horz" pos="865"/>
        <p:guide orient="horz" pos="2331"/>
        <p:guide orient="horz" pos="1008"/>
        <p:guide orient="horz" pos="1785"/>
        <p:guide pos="431"/>
        <p:guide pos="5472"/>
        <p:guide pos="287"/>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0820A-B836-4A13-8DFC-C53A6EA62219}" type="doc">
      <dgm:prSet loTypeId="urn:microsoft.com/office/officeart/2005/8/layout/matrix3" loCatId="matrix" qsTypeId="urn:microsoft.com/office/officeart/2005/8/quickstyle/simple1" qsCatId="simple" csTypeId="urn:microsoft.com/office/officeart/2005/8/colors/accent0_1" csCatId="mainScheme" phldr="1"/>
      <dgm:spPr/>
      <dgm:t>
        <a:bodyPr/>
        <a:lstStyle/>
        <a:p>
          <a:endParaRPr lang="en-SG"/>
        </a:p>
      </dgm:t>
    </dgm:pt>
    <dgm:pt modelId="{5214E765-81AA-4C6E-83E1-CD8A2A54EF20}">
      <dgm:prSet phldrT="[Text]"/>
      <dgm:spPr/>
      <dgm:t>
        <a:bodyPr/>
        <a:lstStyle/>
        <a:p>
          <a:r>
            <a:rPr lang="en-US" dirty="0"/>
            <a:t>Enable strong industry links</a:t>
          </a:r>
          <a:endParaRPr lang="en-SG" dirty="0"/>
        </a:p>
      </dgm:t>
    </dgm:pt>
    <dgm:pt modelId="{B739F3D0-193F-4051-9758-F97A4014329C}" type="parTrans" cxnId="{5721E3D3-4188-4664-A156-410539461686}">
      <dgm:prSet/>
      <dgm:spPr/>
      <dgm:t>
        <a:bodyPr/>
        <a:lstStyle/>
        <a:p>
          <a:endParaRPr lang="en-SG"/>
        </a:p>
      </dgm:t>
    </dgm:pt>
    <dgm:pt modelId="{537AEAA0-C5A2-4325-9A13-88B8C89B122E}" type="sibTrans" cxnId="{5721E3D3-4188-4664-A156-410539461686}">
      <dgm:prSet/>
      <dgm:spPr/>
      <dgm:t>
        <a:bodyPr/>
        <a:lstStyle/>
        <a:p>
          <a:endParaRPr lang="en-SG"/>
        </a:p>
      </dgm:t>
    </dgm:pt>
    <dgm:pt modelId="{500F5AAB-D260-4547-809D-D680329865AA}">
      <dgm:prSet phldrT="[Text]"/>
      <dgm:spPr/>
      <dgm:t>
        <a:bodyPr/>
        <a:lstStyle/>
        <a:p>
          <a:r>
            <a:rPr lang="en-SG" dirty="0"/>
            <a:t>Set a firm foundation for rapidly changing work contexts</a:t>
          </a:r>
        </a:p>
      </dgm:t>
    </dgm:pt>
    <dgm:pt modelId="{7FCBFD26-405E-4619-80CB-8F7CECC1FAD0}" type="parTrans" cxnId="{071CBCE4-2559-4D74-B1E9-B4F14781975E}">
      <dgm:prSet/>
      <dgm:spPr/>
      <dgm:t>
        <a:bodyPr/>
        <a:lstStyle/>
        <a:p>
          <a:endParaRPr lang="en-SG"/>
        </a:p>
      </dgm:t>
    </dgm:pt>
    <dgm:pt modelId="{AD60510F-64B4-4305-AE7B-3A5FDD555819}" type="sibTrans" cxnId="{071CBCE4-2559-4D74-B1E9-B4F14781975E}">
      <dgm:prSet/>
      <dgm:spPr/>
      <dgm:t>
        <a:bodyPr/>
        <a:lstStyle/>
        <a:p>
          <a:endParaRPr lang="en-SG"/>
        </a:p>
      </dgm:t>
    </dgm:pt>
    <dgm:pt modelId="{56DFB3C0-1761-43E8-8B5A-BE2440598805}">
      <dgm:prSet phldrT="[Text]"/>
      <dgm:spPr/>
      <dgm:t>
        <a:bodyPr/>
        <a:lstStyle/>
        <a:p>
          <a:r>
            <a:rPr lang="en-SG" dirty="0"/>
            <a:t>Co-create learning and performance interventions </a:t>
          </a:r>
        </a:p>
      </dgm:t>
    </dgm:pt>
    <dgm:pt modelId="{B002FC48-0BD5-48A8-B423-427FD5D18CDE}" type="parTrans" cxnId="{C2AFFC3C-994D-4FC2-8F21-F984FFDF3B15}">
      <dgm:prSet/>
      <dgm:spPr/>
      <dgm:t>
        <a:bodyPr/>
        <a:lstStyle/>
        <a:p>
          <a:endParaRPr lang="en-SG"/>
        </a:p>
      </dgm:t>
    </dgm:pt>
    <dgm:pt modelId="{20AB3D25-065C-473D-837C-A019783DFE71}" type="sibTrans" cxnId="{C2AFFC3C-994D-4FC2-8F21-F984FFDF3B15}">
      <dgm:prSet/>
      <dgm:spPr/>
      <dgm:t>
        <a:bodyPr/>
        <a:lstStyle/>
        <a:p>
          <a:endParaRPr lang="en-SG"/>
        </a:p>
      </dgm:t>
    </dgm:pt>
    <dgm:pt modelId="{488D5AC2-31DA-475E-9572-EE126731CA7A}">
      <dgm:prSet phldrT="[Text]"/>
      <dgm:spPr/>
      <dgm:t>
        <a:bodyPr/>
        <a:lstStyle/>
        <a:p>
          <a:r>
            <a:rPr lang="en-SG" dirty="0"/>
            <a:t>Ensure sustained adaptability and employability of the workforce</a:t>
          </a:r>
        </a:p>
      </dgm:t>
    </dgm:pt>
    <dgm:pt modelId="{B527DDD8-28A7-4B66-9356-87638AA10EDD}" type="parTrans" cxnId="{726C64C5-02B7-4A68-91EE-3CE287F49934}">
      <dgm:prSet/>
      <dgm:spPr/>
      <dgm:t>
        <a:bodyPr/>
        <a:lstStyle/>
        <a:p>
          <a:endParaRPr lang="en-SG"/>
        </a:p>
      </dgm:t>
    </dgm:pt>
    <dgm:pt modelId="{99650695-B64B-4375-9D18-CE342BC7C558}" type="sibTrans" cxnId="{726C64C5-02B7-4A68-91EE-3CE287F49934}">
      <dgm:prSet/>
      <dgm:spPr/>
      <dgm:t>
        <a:bodyPr/>
        <a:lstStyle/>
        <a:p>
          <a:endParaRPr lang="en-SG"/>
        </a:p>
      </dgm:t>
    </dgm:pt>
    <dgm:pt modelId="{641BAB6B-AB89-4238-865C-96D2E7684B29}" type="pres">
      <dgm:prSet presAssocID="{1FC0820A-B836-4A13-8DFC-C53A6EA62219}" presName="matrix" presStyleCnt="0">
        <dgm:presLayoutVars>
          <dgm:chMax val="1"/>
          <dgm:dir/>
          <dgm:resizeHandles val="exact"/>
        </dgm:presLayoutVars>
      </dgm:prSet>
      <dgm:spPr/>
    </dgm:pt>
    <dgm:pt modelId="{BFEE751D-A179-438F-B40A-0F59C4C80EE3}" type="pres">
      <dgm:prSet presAssocID="{1FC0820A-B836-4A13-8DFC-C53A6EA62219}" presName="diamond" presStyleLbl="bgShp" presStyleIdx="0" presStyleCnt="1"/>
      <dgm:spPr/>
    </dgm:pt>
    <dgm:pt modelId="{51094248-AC79-40C1-92E6-AE7CD262A5F8}" type="pres">
      <dgm:prSet presAssocID="{1FC0820A-B836-4A13-8DFC-C53A6EA62219}" presName="quad1" presStyleLbl="node1" presStyleIdx="0" presStyleCnt="4">
        <dgm:presLayoutVars>
          <dgm:chMax val="0"/>
          <dgm:chPref val="0"/>
          <dgm:bulletEnabled val="1"/>
        </dgm:presLayoutVars>
      </dgm:prSet>
      <dgm:spPr/>
    </dgm:pt>
    <dgm:pt modelId="{7B6C2F83-FC1B-4758-A14F-0A4CE5269A0F}" type="pres">
      <dgm:prSet presAssocID="{1FC0820A-B836-4A13-8DFC-C53A6EA62219}" presName="quad2" presStyleLbl="node1" presStyleIdx="1" presStyleCnt="4">
        <dgm:presLayoutVars>
          <dgm:chMax val="0"/>
          <dgm:chPref val="0"/>
          <dgm:bulletEnabled val="1"/>
        </dgm:presLayoutVars>
      </dgm:prSet>
      <dgm:spPr/>
    </dgm:pt>
    <dgm:pt modelId="{FF38105E-A9E2-4502-A6ED-0E6174B17B9A}" type="pres">
      <dgm:prSet presAssocID="{1FC0820A-B836-4A13-8DFC-C53A6EA62219}" presName="quad3" presStyleLbl="node1" presStyleIdx="2" presStyleCnt="4">
        <dgm:presLayoutVars>
          <dgm:chMax val="0"/>
          <dgm:chPref val="0"/>
          <dgm:bulletEnabled val="1"/>
        </dgm:presLayoutVars>
      </dgm:prSet>
      <dgm:spPr/>
    </dgm:pt>
    <dgm:pt modelId="{BE620CC7-6BCE-4FFC-BF34-32DF4C8C68B5}" type="pres">
      <dgm:prSet presAssocID="{1FC0820A-B836-4A13-8DFC-C53A6EA62219}" presName="quad4" presStyleLbl="node1" presStyleIdx="3" presStyleCnt="4">
        <dgm:presLayoutVars>
          <dgm:chMax val="0"/>
          <dgm:chPref val="0"/>
          <dgm:bulletEnabled val="1"/>
        </dgm:presLayoutVars>
      </dgm:prSet>
      <dgm:spPr/>
    </dgm:pt>
  </dgm:ptLst>
  <dgm:cxnLst>
    <dgm:cxn modelId="{318D901A-5353-4938-8358-E56E04709964}" type="presOf" srcId="{5214E765-81AA-4C6E-83E1-CD8A2A54EF20}" destId="{51094248-AC79-40C1-92E6-AE7CD262A5F8}" srcOrd="0" destOrd="0" presId="urn:microsoft.com/office/officeart/2005/8/layout/matrix3"/>
    <dgm:cxn modelId="{C2AFFC3C-994D-4FC2-8F21-F984FFDF3B15}" srcId="{1FC0820A-B836-4A13-8DFC-C53A6EA62219}" destId="{56DFB3C0-1761-43E8-8B5A-BE2440598805}" srcOrd="2" destOrd="0" parTransId="{B002FC48-0BD5-48A8-B423-427FD5D18CDE}" sibTransId="{20AB3D25-065C-473D-837C-A019783DFE71}"/>
    <dgm:cxn modelId="{D1A48F69-8206-4DF6-86A2-7B31B9E3348B}" type="presOf" srcId="{1FC0820A-B836-4A13-8DFC-C53A6EA62219}" destId="{641BAB6B-AB89-4238-865C-96D2E7684B29}" srcOrd="0" destOrd="0" presId="urn:microsoft.com/office/officeart/2005/8/layout/matrix3"/>
    <dgm:cxn modelId="{1EFC4FB1-1B83-458A-AEA4-52BFB95B8694}" type="presOf" srcId="{488D5AC2-31DA-475E-9572-EE126731CA7A}" destId="{BE620CC7-6BCE-4FFC-BF34-32DF4C8C68B5}" srcOrd="0" destOrd="0" presId="urn:microsoft.com/office/officeart/2005/8/layout/matrix3"/>
    <dgm:cxn modelId="{89A69ABB-B373-4F6A-9618-6765D0A968C1}" type="presOf" srcId="{56DFB3C0-1761-43E8-8B5A-BE2440598805}" destId="{FF38105E-A9E2-4502-A6ED-0E6174B17B9A}" srcOrd="0" destOrd="0" presId="urn:microsoft.com/office/officeart/2005/8/layout/matrix3"/>
    <dgm:cxn modelId="{726C64C5-02B7-4A68-91EE-3CE287F49934}" srcId="{1FC0820A-B836-4A13-8DFC-C53A6EA62219}" destId="{488D5AC2-31DA-475E-9572-EE126731CA7A}" srcOrd="3" destOrd="0" parTransId="{B527DDD8-28A7-4B66-9356-87638AA10EDD}" sibTransId="{99650695-B64B-4375-9D18-CE342BC7C558}"/>
    <dgm:cxn modelId="{779DD2C7-1F33-4EEE-9E35-A057A378B9A2}" type="presOf" srcId="{500F5AAB-D260-4547-809D-D680329865AA}" destId="{7B6C2F83-FC1B-4758-A14F-0A4CE5269A0F}" srcOrd="0" destOrd="0" presId="urn:microsoft.com/office/officeart/2005/8/layout/matrix3"/>
    <dgm:cxn modelId="{5721E3D3-4188-4664-A156-410539461686}" srcId="{1FC0820A-B836-4A13-8DFC-C53A6EA62219}" destId="{5214E765-81AA-4C6E-83E1-CD8A2A54EF20}" srcOrd="0" destOrd="0" parTransId="{B739F3D0-193F-4051-9758-F97A4014329C}" sibTransId="{537AEAA0-C5A2-4325-9A13-88B8C89B122E}"/>
    <dgm:cxn modelId="{071CBCE4-2559-4D74-B1E9-B4F14781975E}" srcId="{1FC0820A-B836-4A13-8DFC-C53A6EA62219}" destId="{500F5AAB-D260-4547-809D-D680329865AA}" srcOrd="1" destOrd="0" parTransId="{7FCBFD26-405E-4619-80CB-8F7CECC1FAD0}" sibTransId="{AD60510F-64B4-4305-AE7B-3A5FDD555819}"/>
    <dgm:cxn modelId="{14EE0960-FB2F-4244-A302-B24877C7A91E}" type="presParOf" srcId="{641BAB6B-AB89-4238-865C-96D2E7684B29}" destId="{BFEE751D-A179-438F-B40A-0F59C4C80EE3}" srcOrd="0" destOrd="0" presId="urn:microsoft.com/office/officeart/2005/8/layout/matrix3"/>
    <dgm:cxn modelId="{40665B76-F79D-414D-A9D1-403F144ABC05}" type="presParOf" srcId="{641BAB6B-AB89-4238-865C-96D2E7684B29}" destId="{51094248-AC79-40C1-92E6-AE7CD262A5F8}" srcOrd="1" destOrd="0" presId="urn:microsoft.com/office/officeart/2005/8/layout/matrix3"/>
    <dgm:cxn modelId="{F298FBF9-B0CC-48CE-97B2-51D90062AECA}" type="presParOf" srcId="{641BAB6B-AB89-4238-865C-96D2E7684B29}" destId="{7B6C2F83-FC1B-4758-A14F-0A4CE5269A0F}" srcOrd="2" destOrd="0" presId="urn:microsoft.com/office/officeart/2005/8/layout/matrix3"/>
    <dgm:cxn modelId="{19460C94-C31A-455B-8CCC-0990264B9749}" type="presParOf" srcId="{641BAB6B-AB89-4238-865C-96D2E7684B29}" destId="{FF38105E-A9E2-4502-A6ED-0E6174B17B9A}" srcOrd="3" destOrd="0" presId="urn:microsoft.com/office/officeart/2005/8/layout/matrix3"/>
    <dgm:cxn modelId="{D3FC0ED3-4B14-4C3D-9A2B-708DDA378DBA}" type="presParOf" srcId="{641BAB6B-AB89-4238-865C-96D2E7684B29}" destId="{BE620CC7-6BCE-4FFC-BF34-32DF4C8C68B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E751D-A179-438F-B40A-0F59C4C80EE3}">
      <dsp:nvSpPr>
        <dsp:cNvPr id="0" name=""/>
        <dsp:cNvSpPr/>
      </dsp:nvSpPr>
      <dsp:spPr>
        <a:xfrm>
          <a:off x="1207678" y="0"/>
          <a:ext cx="4064000" cy="4064000"/>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094248-AC79-40C1-92E6-AE7CD262A5F8}">
      <dsp:nvSpPr>
        <dsp:cNvPr id="0" name=""/>
        <dsp:cNvSpPr/>
      </dsp:nvSpPr>
      <dsp:spPr>
        <a:xfrm>
          <a:off x="1593758" y="38608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Enable strong industry links</a:t>
          </a:r>
          <a:endParaRPr lang="en-SG" sz="1500" kern="1200" dirty="0"/>
        </a:p>
      </dsp:txBody>
      <dsp:txXfrm>
        <a:off x="1671129" y="463451"/>
        <a:ext cx="1430218" cy="1430218"/>
      </dsp:txXfrm>
    </dsp:sp>
    <dsp:sp modelId="{7B6C2F83-FC1B-4758-A14F-0A4CE5269A0F}">
      <dsp:nvSpPr>
        <dsp:cNvPr id="0" name=""/>
        <dsp:cNvSpPr/>
      </dsp:nvSpPr>
      <dsp:spPr>
        <a:xfrm>
          <a:off x="3300638" y="38608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SG" sz="1500" kern="1200" dirty="0"/>
            <a:t>Set a firm foundation for rapidly changing work contexts</a:t>
          </a:r>
        </a:p>
      </dsp:txBody>
      <dsp:txXfrm>
        <a:off x="3378009" y="463451"/>
        <a:ext cx="1430218" cy="1430218"/>
      </dsp:txXfrm>
    </dsp:sp>
    <dsp:sp modelId="{FF38105E-A9E2-4502-A6ED-0E6174B17B9A}">
      <dsp:nvSpPr>
        <dsp:cNvPr id="0" name=""/>
        <dsp:cNvSpPr/>
      </dsp:nvSpPr>
      <dsp:spPr>
        <a:xfrm>
          <a:off x="1593758" y="209296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SG" sz="1500" kern="1200" dirty="0"/>
            <a:t>Co-create learning and performance interventions </a:t>
          </a:r>
        </a:p>
      </dsp:txBody>
      <dsp:txXfrm>
        <a:off x="1671129" y="2170331"/>
        <a:ext cx="1430218" cy="1430218"/>
      </dsp:txXfrm>
    </dsp:sp>
    <dsp:sp modelId="{BE620CC7-6BCE-4FFC-BF34-32DF4C8C68B5}">
      <dsp:nvSpPr>
        <dsp:cNvPr id="0" name=""/>
        <dsp:cNvSpPr/>
      </dsp:nvSpPr>
      <dsp:spPr>
        <a:xfrm>
          <a:off x="3300638" y="2092960"/>
          <a:ext cx="1584960" cy="15849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SG" sz="1500" kern="1200" dirty="0"/>
            <a:t>Ensure sustained adaptability and employability of the workforce</a:t>
          </a:r>
        </a:p>
      </dsp:txBody>
      <dsp:txXfrm>
        <a:off x="3378009" y="2170331"/>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F4B0E9-CD85-DD4F-9005-DB671CFAB61F}" type="datetimeFigureOut">
              <a:rPr lang="en-US" smtClean="0"/>
              <a:t>1/17/2023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6DA3D-D525-EB4B-B520-09BFB47BA977}" type="slidenum">
              <a:rPr lang="en-US" smtClean="0"/>
              <a:t>‹#›</a:t>
            </a:fld>
            <a:endParaRPr lang="en-US"/>
          </a:p>
        </p:txBody>
      </p:sp>
    </p:spTree>
    <p:extLst>
      <p:ext uri="{BB962C8B-B14F-4D97-AF65-F5344CB8AC3E}">
        <p14:creationId xmlns:p14="http://schemas.microsoft.com/office/powerpoint/2010/main" val="99597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D5008-EF17-DA44-AFC3-DA4D0B9B6A5C}" type="datetimeFigureOut">
              <a:rPr lang="en-US" smtClean="0"/>
              <a:t>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8FDA6-F2FD-514C-AB34-B54EB3F2364A}" type="slidenum">
              <a:rPr lang="en-US" smtClean="0"/>
              <a:t>‹#›</a:t>
            </a:fld>
            <a:endParaRPr lang="en-US"/>
          </a:p>
        </p:txBody>
      </p:sp>
    </p:spTree>
    <p:extLst>
      <p:ext uri="{BB962C8B-B14F-4D97-AF65-F5344CB8AC3E}">
        <p14:creationId xmlns:p14="http://schemas.microsoft.com/office/powerpoint/2010/main" val="2764087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SG" sz="1800" dirty="0">
                <a:effectLst/>
                <a:latin typeface="Calibri" panose="020F0502020204030204" pitchFamily="34" charset="0"/>
                <a:ea typeface="Calibri" panose="020F0502020204030204" pitchFamily="34" charset="0"/>
                <a:cs typeface="Calibri" panose="020F0502020204030204" pitchFamily="34" charset="0"/>
              </a:rPr>
              <a:t>Why boundary crossing? Let’s start by thinking about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different ways that the world has changed. Work structures and venues have changed, so have business models and platforms, the types of knowledge and skills that are in demand, how we use technology and create solutions, and the need for more collaborative relationships. </a:t>
            </a:r>
            <a:r>
              <a:rPr lang="en-SG" sz="1800" dirty="0">
                <a:effectLst/>
                <a:latin typeface="Calibri" panose="020F0502020204030204" pitchFamily="34" charset="0"/>
                <a:ea typeface="Calibri" panose="020F0502020204030204" pitchFamily="34" charset="0"/>
                <a:cs typeface="Calibri" panose="020F0502020204030204" pitchFamily="34" charset="0"/>
              </a:rPr>
              <a:t>We live in a rapidly changing and dynamic global environment. We face many complex and multifaceted issues today. We are asked for more than our own specialist experience and expertise. Increasingly, we find ourselves at boundaries and having to cross them.</a:t>
            </a:r>
            <a:r>
              <a:rPr lang="en-SG"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SG" sz="1800" dirty="0">
                <a:effectLst/>
                <a:latin typeface="Calibri" panose="020F0502020204030204" pitchFamily="34" charset="0"/>
                <a:ea typeface="Calibri" panose="020F0502020204030204" pitchFamily="34" charset="0"/>
                <a:cs typeface="Calibri" panose="020F0502020204030204" pitchFamily="34" charset="0"/>
              </a:rPr>
              <a:t>Boundary crossing denotes how individuals at work may need to enter situations in which they are unfamiliar and face the challenge of negotiating and combining ingredients from different contexts to create a shared space for moving forward. Boundary crossing happens when someone moves across boundaries for example, across different disciplines, different departments in the same organisation, different contexts, different norms, practices, values, perspectives and goals. </a:t>
            </a:r>
          </a:p>
          <a:p>
            <a:pPr algn="just">
              <a:lnSpc>
                <a:spcPct val="107000"/>
              </a:lnSpc>
              <a:spcAft>
                <a:spcPts val="800"/>
              </a:spcAft>
            </a:pPr>
            <a:endParaRPr lang="en-SG"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Boundaries mark differences in, for example, ways of thinking, purposes, ways of ‘doing things’, and much more, and these differences make boundary crossing work challenging. At the same time, boundaries </a:t>
            </a:r>
            <a:r>
              <a:rPr lang="en-SG" sz="1800" dirty="0">
                <a:solidFill>
                  <a:srgbClr val="000000"/>
                </a:solidFill>
                <a:effectLst/>
                <a:latin typeface="Calibri" panose="020F0502020204030204" pitchFamily="34" charset="0"/>
                <a:ea typeface="Calibri" panose="020F0502020204030204" pitchFamily="34" charset="0"/>
              </a:rPr>
              <a:t>offer opportunities for learning and suggest possibilities for hybridity, innovation, change and demonstration of strategic leadership. Studying how we might </a:t>
            </a:r>
            <a:r>
              <a:rPr lang="en-SG" sz="1800" i="1" dirty="0">
                <a:solidFill>
                  <a:srgbClr val="000000"/>
                </a:solidFill>
                <a:effectLst/>
                <a:latin typeface="Calibri" panose="020F0502020204030204" pitchFamily="34" charset="0"/>
                <a:ea typeface="Calibri" panose="020F0502020204030204" pitchFamily="34" charset="0"/>
              </a:rPr>
              <a:t>do</a:t>
            </a:r>
            <a:r>
              <a:rPr lang="en-SG" sz="1800" dirty="0">
                <a:solidFill>
                  <a:srgbClr val="000000"/>
                </a:solidFill>
                <a:effectLst/>
                <a:latin typeface="Calibri" panose="020F0502020204030204" pitchFamily="34" charset="0"/>
                <a:ea typeface="Calibri" panose="020F0502020204030204" pitchFamily="34" charset="0"/>
              </a:rPr>
              <a:t> boundary crossing and analysing how it might be applied to leadership and learning is a unique feature of this programme.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Master in Boundary-Crossing Learning and Leadership will </a:t>
            </a:r>
            <a:r>
              <a:rPr lang="en-SG" sz="1800" dirty="0">
                <a:solidFill>
                  <a:srgbClr val="000000"/>
                </a:solidFill>
                <a:effectLst/>
                <a:latin typeface="Calibri" panose="020F0502020204030204" pitchFamily="34" charset="0"/>
                <a:ea typeface="Calibri" panose="020F0502020204030204" pitchFamily="34" charset="0"/>
              </a:rPr>
              <a:t>build your capacity to lead boundary-crossing situations in learning and work. </a:t>
            </a:r>
            <a:endParaRPr lang="en-SG" sz="1800" dirty="0">
              <a:solidFill>
                <a:srgbClr val="000000"/>
              </a:solidFill>
              <a:effectLst/>
              <a:latin typeface="Times New Roman" panose="02020603050405020304" pitchFamily="18" charset="0"/>
              <a:ea typeface="Calibri" panose="020F0502020204030204" pitchFamily="34" charset="0"/>
            </a:endParaRPr>
          </a:p>
          <a:p>
            <a:endParaRPr lang="en-SG" dirty="0"/>
          </a:p>
        </p:txBody>
      </p:sp>
      <p:sp>
        <p:nvSpPr>
          <p:cNvPr id="4" name="Slide Number Placeholder 3"/>
          <p:cNvSpPr>
            <a:spLocks noGrp="1"/>
          </p:cNvSpPr>
          <p:nvPr>
            <p:ph type="sldNum" sz="quarter" idx="5"/>
          </p:nvPr>
        </p:nvSpPr>
        <p:spPr/>
        <p:txBody>
          <a:bodyPr/>
          <a:lstStyle/>
          <a:p>
            <a:fld id="{2928FDA6-F2FD-514C-AB34-B54EB3F2364A}" type="slidenum">
              <a:rPr lang="en-US" smtClean="0"/>
              <a:t>2</a:t>
            </a:fld>
            <a:endParaRPr lang="en-US"/>
          </a:p>
        </p:txBody>
      </p:sp>
    </p:spTree>
    <p:extLst>
      <p:ext uri="{BB962C8B-B14F-4D97-AF65-F5344CB8AC3E}">
        <p14:creationId xmlns:p14="http://schemas.microsoft.com/office/powerpoint/2010/main" val="162357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928FDA6-F2FD-514C-AB34-B54EB3F2364A}" type="slidenum">
              <a:rPr lang="en-US" smtClean="0"/>
              <a:t>14</a:t>
            </a:fld>
            <a:endParaRPr lang="en-US"/>
          </a:p>
        </p:txBody>
      </p:sp>
    </p:spTree>
    <p:extLst>
      <p:ext uri="{BB962C8B-B14F-4D97-AF65-F5344CB8AC3E}">
        <p14:creationId xmlns:p14="http://schemas.microsoft.com/office/powerpoint/2010/main" val="64278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Make strong industry links – industry mentors, classmates, projects, belong to a community of practice </a:t>
            </a:r>
          </a:p>
          <a:p>
            <a:r>
              <a:rPr lang="en-SG" dirty="0"/>
              <a:t>Deepen professional practice (adult educators), seeing boundaries as spaces for learning and change and growth – finding and helping learners find and embrace the boundaries, build up a learning workforce</a:t>
            </a:r>
          </a:p>
          <a:p>
            <a:r>
              <a:rPr lang="en-SG" dirty="0"/>
              <a:t>Extend consultancy expertise, moving beyond singular topics and dealing in topics and tools that cut across work functions, settings, and relationships.</a:t>
            </a:r>
          </a:p>
          <a:p>
            <a:r>
              <a:rPr lang="en-SG" dirty="0"/>
              <a:t>Problem solving: designing and implementing interventions</a:t>
            </a:r>
          </a:p>
        </p:txBody>
      </p:sp>
      <p:sp>
        <p:nvSpPr>
          <p:cNvPr id="4" name="Slide Number Placeholder 3"/>
          <p:cNvSpPr>
            <a:spLocks noGrp="1"/>
          </p:cNvSpPr>
          <p:nvPr>
            <p:ph type="sldNum" sz="quarter" idx="5"/>
          </p:nvPr>
        </p:nvSpPr>
        <p:spPr/>
        <p:txBody>
          <a:bodyPr/>
          <a:lstStyle/>
          <a:p>
            <a:fld id="{2928FDA6-F2FD-514C-AB34-B54EB3F2364A}" type="slidenum">
              <a:rPr lang="en-US" smtClean="0"/>
              <a:t>15</a:t>
            </a:fld>
            <a:endParaRPr lang="en-US"/>
          </a:p>
        </p:txBody>
      </p:sp>
    </p:spTree>
    <p:extLst>
      <p:ext uri="{BB962C8B-B14F-4D97-AF65-F5344CB8AC3E}">
        <p14:creationId xmlns:p14="http://schemas.microsoft.com/office/powerpoint/2010/main" val="413746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928FDA6-F2FD-514C-AB34-B54EB3F2364A}" type="slidenum">
              <a:rPr lang="en-US" smtClean="0"/>
              <a:t>3</a:t>
            </a:fld>
            <a:endParaRPr lang="en-US"/>
          </a:p>
        </p:txBody>
      </p:sp>
    </p:spTree>
    <p:extLst>
      <p:ext uri="{BB962C8B-B14F-4D97-AF65-F5344CB8AC3E}">
        <p14:creationId xmlns:p14="http://schemas.microsoft.com/office/powerpoint/2010/main" val="293828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928FDA6-F2FD-514C-AB34-B54EB3F2364A}" type="slidenum">
              <a:rPr lang="en-US" smtClean="0"/>
              <a:t>4</a:t>
            </a:fld>
            <a:endParaRPr lang="en-US"/>
          </a:p>
        </p:txBody>
      </p:sp>
    </p:spTree>
    <p:extLst>
      <p:ext uri="{BB962C8B-B14F-4D97-AF65-F5344CB8AC3E}">
        <p14:creationId xmlns:p14="http://schemas.microsoft.com/office/powerpoint/2010/main" val="394716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SG" sz="1800" dirty="0">
                <a:solidFill>
                  <a:srgbClr val="53565A"/>
                </a:solidFill>
                <a:effectLst/>
                <a:latin typeface="Calibri" panose="020F0502020204030204" pitchFamily="34" charset="0"/>
                <a:ea typeface="Times New Roman" panose="02020603050405020304" pitchFamily="18" charset="0"/>
                <a:cs typeface="Calibri" panose="020F0502020204030204" pitchFamily="34" charset="0"/>
              </a:rPr>
              <a:t>The Master in Boundary-Crossing Learning and Leadership, or MBX, is a 60-credit unit (cu) programme undertaken through [CLICK] the stacking of two compulsory Grad Certs with two elective Grad Certs from one of two tracks, the </a:t>
            </a:r>
            <a:r>
              <a:rPr lang="en-SG"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Learning, Innovation and Enterprise Leadership track or the Adult Learning track.</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SG" dirty="0"/>
          </a:p>
        </p:txBody>
      </p:sp>
      <p:sp>
        <p:nvSpPr>
          <p:cNvPr id="4" name="Slide Number Placeholder 3"/>
          <p:cNvSpPr>
            <a:spLocks noGrp="1"/>
          </p:cNvSpPr>
          <p:nvPr>
            <p:ph type="sldNum" sz="quarter" idx="5"/>
          </p:nvPr>
        </p:nvSpPr>
        <p:spPr/>
        <p:txBody>
          <a:bodyPr/>
          <a:lstStyle/>
          <a:p>
            <a:fld id="{2928FDA6-F2FD-514C-AB34-B54EB3F2364A}" type="slidenum">
              <a:rPr lang="en-US" smtClean="0"/>
              <a:t>5</a:t>
            </a:fld>
            <a:endParaRPr lang="en-US"/>
          </a:p>
        </p:txBody>
      </p:sp>
    </p:spTree>
    <p:extLst>
      <p:ext uri="{BB962C8B-B14F-4D97-AF65-F5344CB8AC3E}">
        <p14:creationId xmlns:p14="http://schemas.microsoft.com/office/powerpoint/2010/main" val="127567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928FDA6-F2FD-514C-AB34-B54EB3F2364A}" type="slidenum">
              <a:rPr lang="en-US" smtClean="0"/>
              <a:t>6</a:t>
            </a:fld>
            <a:endParaRPr lang="en-US"/>
          </a:p>
        </p:txBody>
      </p:sp>
    </p:spTree>
    <p:extLst>
      <p:ext uri="{BB962C8B-B14F-4D97-AF65-F5344CB8AC3E}">
        <p14:creationId xmlns:p14="http://schemas.microsoft.com/office/powerpoint/2010/main" val="69425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completing the compulsory GCs, you could go on to the Learning, Innovation and Enterprise Leadership track or the Adult Learning track. </a:t>
            </a:r>
            <a:r>
              <a:rPr lang="en-SG" sz="1200" dirty="0">
                <a:solidFill>
                  <a:srgbClr val="53565A"/>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SG" dirty="0"/>
          </a:p>
        </p:txBody>
      </p:sp>
      <p:sp>
        <p:nvSpPr>
          <p:cNvPr id="4" name="Slide Number Placeholder 3"/>
          <p:cNvSpPr>
            <a:spLocks noGrp="1"/>
          </p:cNvSpPr>
          <p:nvPr>
            <p:ph type="sldNum" sz="quarter" idx="5"/>
          </p:nvPr>
        </p:nvSpPr>
        <p:spPr/>
        <p:txBody>
          <a:bodyPr/>
          <a:lstStyle/>
          <a:p>
            <a:fld id="{2928FDA6-F2FD-514C-AB34-B54EB3F2364A}" type="slidenum">
              <a:rPr lang="en-US" smtClean="0"/>
              <a:t>7</a:t>
            </a:fld>
            <a:endParaRPr lang="en-US"/>
          </a:p>
        </p:txBody>
      </p:sp>
    </p:spTree>
    <p:extLst>
      <p:ext uri="{BB962C8B-B14F-4D97-AF65-F5344CB8AC3E}">
        <p14:creationId xmlns:p14="http://schemas.microsoft.com/office/powerpoint/2010/main" val="2447322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completing the compulsory GCs, you could go on to the Learning, Innovation and Enterprise Leadership track or the Adult Learning track. </a:t>
            </a:r>
            <a:r>
              <a:rPr lang="en-SG" sz="1200" dirty="0">
                <a:solidFill>
                  <a:srgbClr val="53565A"/>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SG" dirty="0"/>
          </a:p>
        </p:txBody>
      </p:sp>
      <p:sp>
        <p:nvSpPr>
          <p:cNvPr id="4" name="Slide Number Placeholder 3"/>
          <p:cNvSpPr>
            <a:spLocks noGrp="1"/>
          </p:cNvSpPr>
          <p:nvPr>
            <p:ph type="sldNum" sz="quarter" idx="5"/>
          </p:nvPr>
        </p:nvSpPr>
        <p:spPr/>
        <p:txBody>
          <a:bodyPr/>
          <a:lstStyle/>
          <a:p>
            <a:fld id="{2928FDA6-F2FD-514C-AB34-B54EB3F2364A}" type="slidenum">
              <a:rPr lang="en-US" smtClean="0"/>
              <a:t>10</a:t>
            </a:fld>
            <a:endParaRPr lang="en-US"/>
          </a:p>
        </p:txBody>
      </p:sp>
    </p:spTree>
    <p:extLst>
      <p:ext uri="{BB962C8B-B14F-4D97-AF65-F5344CB8AC3E}">
        <p14:creationId xmlns:p14="http://schemas.microsoft.com/office/powerpoint/2010/main" val="154601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SG" sz="1800" dirty="0">
                <a:effectLst/>
                <a:latin typeface="Calibri" panose="020F0502020204030204" pitchFamily="34" charset="0"/>
                <a:ea typeface="Calibri" panose="020F0502020204030204" pitchFamily="34" charset="0"/>
                <a:cs typeface="Times New Roman" panose="02020603050405020304" pitchFamily="18" charset="0"/>
              </a:rPr>
              <a:t>This table shows the general schedule for each graduate certificate in the Master in Boundary-Crossing Learning and Leadership programme. Each graduate certificate consists of 3 courses. The 3 courses take place over 12 weeks. [CLICK]</a:t>
            </a:r>
            <a:endParaRPr lang="en-SG" dirty="0"/>
          </a:p>
        </p:txBody>
      </p:sp>
      <p:sp>
        <p:nvSpPr>
          <p:cNvPr id="4" name="Slide Number Placeholder 3"/>
          <p:cNvSpPr>
            <a:spLocks noGrp="1"/>
          </p:cNvSpPr>
          <p:nvPr>
            <p:ph type="sldNum" sz="quarter" idx="5"/>
          </p:nvPr>
        </p:nvSpPr>
        <p:spPr/>
        <p:txBody>
          <a:bodyPr/>
          <a:lstStyle/>
          <a:p>
            <a:fld id="{2928FDA6-F2FD-514C-AB34-B54EB3F2364A}" type="slidenum">
              <a:rPr lang="en-US" smtClean="0"/>
              <a:t>12</a:t>
            </a:fld>
            <a:endParaRPr lang="en-US"/>
          </a:p>
        </p:txBody>
      </p:sp>
    </p:spTree>
    <p:extLst>
      <p:ext uri="{BB962C8B-B14F-4D97-AF65-F5344CB8AC3E}">
        <p14:creationId xmlns:p14="http://schemas.microsoft.com/office/powerpoint/2010/main" val="745143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SG" sz="1200" dirty="0">
                <a:effectLst/>
                <a:latin typeface="Calibri" panose="020F0502020204030204" pitchFamily="34" charset="0"/>
                <a:ea typeface="Calibri" panose="020F0502020204030204" pitchFamily="34" charset="0"/>
                <a:cs typeface="Times New Roman" panose="02020603050405020304" pitchFamily="18" charset="0"/>
              </a:rPr>
              <a:t>How long would it take to complete the MBX? Since the GCs are offered every semester, assuming you take one GC each semester, you would complete the 2 compulsory GCs and 2 elective GCs in four semesters, or 2 years. Alternatively, you could spread out the GCs and finish all four within a maximum period of 8 semesters, or 4 years. </a:t>
            </a:r>
          </a:p>
          <a:p>
            <a:pPr algn="just">
              <a:lnSpc>
                <a:spcPct val="107000"/>
              </a:lnSpc>
              <a:spcAft>
                <a:spcPts val="800"/>
              </a:spcAft>
            </a:pP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SG" sz="1200" dirty="0">
                <a:effectLst/>
                <a:latin typeface="Calibri" panose="020F0502020204030204" pitchFamily="34" charset="0"/>
                <a:ea typeface="Calibri" panose="020F0502020204030204" pitchFamily="34" charset="0"/>
                <a:cs typeface="Times New Roman" panose="02020603050405020304" pitchFamily="18" charset="0"/>
              </a:rPr>
              <a:t>The table here shows an example of a student’s MBX journey. Assuming the student starts in Jan 2023 [CLICK] and takes the first compulsory GC, [CLICK] followed by the second compulsory GC in July 2023. [CLICK] The student then selects the Leadership track and takes the first elective GC in Jan 2024, [CLICK] followed by the second elective GC in July 2024. The student would then complete the master programme by the end of 2024. </a:t>
            </a:r>
          </a:p>
          <a:p>
            <a:pPr algn="just">
              <a:lnSpc>
                <a:spcPct val="107000"/>
              </a:lnSpc>
              <a:spcAft>
                <a:spcPts val="800"/>
              </a:spcAft>
            </a:pP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SG" sz="1200" dirty="0">
                <a:effectLst/>
                <a:latin typeface="Calibri" panose="020F0502020204030204" pitchFamily="34" charset="0"/>
                <a:ea typeface="Calibri" panose="020F0502020204030204" pitchFamily="34" charset="0"/>
                <a:cs typeface="Times New Roman" panose="02020603050405020304" pitchFamily="18" charset="0"/>
              </a:rPr>
              <a:t>Note that at the successful completion of each GC, you </a:t>
            </a:r>
            <a:r>
              <a:rPr lang="en-SG" sz="1200" u="sng" dirty="0">
                <a:effectLst/>
                <a:latin typeface="Calibri" panose="020F0502020204030204" pitchFamily="34" charset="0"/>
                <a:ea typeface="Calibri" panose="020F0502020204030204" pitchFamily="34" charset="0"/>
                <a:cs typeface="Times New Roman" panose="02020603050405020304" pitchFamily="18" charset="0"/>
              </a:rPr>
              <a:t>will</a:t>
            </a:r>
            <a:r>
              <a:rPr lang="en-SG" sz="1200" dirty="0">
                <a:effectLst/>
                <a:latin typeface="Calibri" panose="020F0502020204030204" pitchFamily="34" charset="0"/>
                <a:ea typeface="Calibri" panose="020F0502020204030204" pitchFamily="34" charset="0"/>
                <a:cs typeface="Times New Roman" panose="02020603050405020304" pitchFamily="18" charset="0"/>
              </a:rPr>
              <a:t> receive the certificate for that GC. You could choose to continue in the Master programme or exit it, and you would still have that certificate that you have successfully completed. </a:t>
            </a:r>
          </a:p>
          <a:p>
            <a:endParaRPr lang="en-SG" dirty="0"/>
          </a:p>
        </p:txBody>
      </p:sp>
      <p:sp>
        <p:nvSpPr>
          <p:cNvPr id="4" name="Slide Number Placeholder 3"/>
          <p:cNvSpPr>
            <a:spLocks noGrp="1"/>
          </p:cNvSpPr>
          <p:nvPr>
            <p:ph type="sldNum" sz="quarter" idx="5"/>
          </p:nvPr>
        </p:nvSpPr>
        <p:spPr/>
        <p:txBody>
          <a:bodyPr/>
          <a:lstStyle/>
          <a:p>
            <a:fld id="{2928FDA6-F2FD-514C-AB34-B54EB3F2364A}" type="slidenum">
              <a:rPr lang="en-US" smtClean="0"/>
              <a:t>13</a:t>
            </a:fld>
            <a:endParaRPr lang="en-US"/>
          </a:p>
        </p:txBody>
      </p:sp>
    </p:spTree>
    <p:extLst>
      <p:ext uri="{BB962C8B-B14F-4D97-AF65-F5344CB8AC3E}">
        <p14:creationId xmlns:p14="http://schemas.microsoft.com/office/powerpoint/2010/main" val="916603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Image ">
    <p:bg>
      <p:bgRef idx="1001">
        <a:schemeClr val="bg1"/>
      </p:bgRef>
    </p:bg>
    <p:spTree>
      <p:nvGrpSpPr>
        <p:cNvPr id="1" name=""/>
        <p:cNvGrpSpPr/>
        <p:nvPr/>
      </p:nvGrpSpPr>
      <p:grpSpPr>
        <a:xfrm>
          <a:off x="0" y="0"/>
          <a:ext cx="0" cy="0"/>
          <a:chOff x="0" y="0"/>
          <a:chExt cx="0" cy="0"/>
        </a:xfrm>
      </p:grpSpPr>
      <p:sp>
        <p:nvSpPr>
          <p:cNvPr id="19" name="Picture Placeholder 18"/>
          <p:cNvSpPr>
            <a:spLocks noGrp="1"/>
          </p:cNvSpPr>
          <p:nvPr>
            <p:ph type="pic" sz="quarter" idx="12"/>
          </p:nvPr>
        </p:nvSpPr>
        <p:spPr>
          <a:xfrm>
            <a:off x="0" y="1373188"/>
            <a:ext cx="9144000" cy="4797423"/>
          </a:xfrm>
          <a:solidFill>
            <a:schemeClr val="bg1">
              <a:lumMod val="85000"/>
            </a:schemeClr>
          </a:solidFill>
          <a:ln>
            <a:noFill/>
          </a:ln>
        </p:spPr>
        <p:txBody>
          <a:bodyPr anchor="ctr"/>
          <a:lstStyle>
            <a:lvl1pPr marL="0" indent="0" algn="ctr">
              <a:buNone/>
              <a:defRPr/>
            </a:lvl1pPr>
          </a:lstStyle>
          <a:p>
            <a:endParaRPr lang="en-US" dirty="0"/>
          </a:p>
        </p:txBody>
      </p:sp>
      <p:grpSp>
        <p:nvGrpSpPr>
          <p:cNvPr id="24" name="Group 23"/>
          <p:cNvGrpSpPr/>
          <p:nvPr userDrawn="1"/>
        </p:nvGrpSpPr>
        <p:grpSpPr>
          <a:xfrm>
            <a:off x="465139" y="1600200"/>
            <a:ext cx="4105764" cy="3189515"/>
            <a:chOff x="465139" y="1600199"/>
            <a:chExt cx="4105764" cy="3189515"/>
          </a:xfrm>
        </p:grpSpPr>
        <p:sp>
          <p:nvSpPr>
            <p:cNvPr id="25" name="Rounded Rectangle 24"/>
            <p:cNvSpPr/>
            <p:nvPr userDrawn="1"/>
          </p:nvSpPr>
          <p:spPr>
            <a:xfrm>
              <a:off x="465139" y="1600199"/>
              <a:ext cx="4105764" cy="3189515"/>
            </a:xfrm>
            <a:prstGeom prst="roundRect">
              <a:avLst>
                <a:gd name="adj" fmla="val 3680"/>
              </a:avLst>
            </a:prstGeom>
            <a:solidFill>
              <a:srgbClr val="00AA9B">
                <a:alpha val="8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 name="Picture 25" descr="IAL Ascent Symb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17" y="1835774"/>
              <a:ext cx="255598" cy="232512"/>
            </a:xfrm>
            <a:prstGeom prst="rect">
              <a:avLst/>
            </a:prstGeom>
          </p:spPr>
        </p:pic>
      </p:grpSp>
      <p:sp>
        <p:nvSpPr>
          <p:cNvPr id="12" name="Title 1"/>
          <p:cNvSpPr>
            <a:spLocks noGrp="1"/>
          </p:cNvSpPr>
          <p:nvPr>
            <p:ph type="title" hasCustomPrompt="1"/>
          </p:nvPr>
        </p:nvSpPr>
        <p:spPr>
          <a:xfrm>
            <a:off x="699518" y="2833688"/>
            <a:ext cx="3427560" cy="866775"/>
          </a:xfrm>
        </p:spPr>
        <p:txBody>
          <a:bodyPr anchor="t"/>
          <a:lstStyle>
            <a:lvl1pPr>
              <a:defRPr sz="2800">
                <a:solidFill>
                  <a:srgbClr val="FFFFFF"/>
                </a:solidFill>
              </a:defRPr>
            </a:lvl1pPr>
          </a:lstStyle>
          <a:p>
            <a:r>
              <a:rPr lang="en-US" dirty="0"/>
              <a:t>Click to Insert Title</a:t>
            </a:r>
          </a:p>
        </p:txBody>
      </p:sp>
      <p:sp>
        <p:nvSpPr>
          <p:cNvPr id="17" name="Text Placeholder 6"/>
          <p:cNvSpPr>
            <a:spLocks noGrp="1"/>
          </p:cNvSpPr>
          <p:nvPr>
            <p:ph type="body" sz="quarter" idx="10" hasCustomPrompt="1"/>
          </p:nvPr>
        </p:nvSpPr>
        <p:spPr>
          <a:xfrm>
            <a:off x="699516" y="3944777"/>
            <a:ext cx="1647387" cy="638768"/>
          </a:xfrm>
        </p:spPr>
        <p:txBody>
          <a:bodyPr>
            <a:normAutofit/>
          </a:bodyPr>
          <a:lstStyle>
            <a:lvl1pPr marL="0" indent="0">
              <a:buNone/>
              <a:defRPr sz="1200" b="1">
                <a:solidFill>
                  <a:srgbClr val="FFFFFF"/>
                </a:solidFill>
              </a:defRPr>
            </a:lvl1pPr>
          </a:lstStyle>
          <a:p>
            <a:pPr lvl="0"/>
            <a:r>
              <a:rPr lang="en-US" dirty="0"/>
              <a:t>Click to insert secondary information</a:t>
            </a:r>
          </a:p>
        </p:txBody>
      </p:sp>
      <p:sp>
        <p:nvSpPr>
          <p:cNvPr id="18" name="Text Placeholder 6"/>
          <p:cNvSpPr>
            <a:spLocks noGrp="1"/>
          </p:cNvSpPr>
          <p:nvPr>
            <p:ph type="body" sz="quarter" idx="11" hasCustomPrompt="1"/>
          </p:nvPr>
        </p:nvSpPr>
        <p:spPr>
          <a:xfrm>
            <a:off x="2479691" y="3944777"/>
            <a:ext cx="1647387" cy="638768"/>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2"/>
              </a:buClr>
              <a:buSzPct val="80000"/>
              <a:buFont typeface="Arial"/>
              <a:buNone/>
              <a:tabLst/>
              <a:defRPr sz="12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
                <a:schemeClr val="tx2"/>
              </a:buClr>
              <a:buSzPct val="80000"/>
              <a:buFont typeface="Arial"/>
              <a:buNone/>
              <a:tabLst/>
              <a:defRPr/>
            </a:pPr>
            <a:r>
              <a:rPr lang="en-US" dirty="0"/>
              <a:t>Click to insert secondary information</a:t>
            </a:r>
          </a:p>
        </p:txBody>
      </p:sp>
      <p:pic>
        <p:nvPicPr>
          <p:cNvPr id="15" name="Picture 14" descr="IAL Logo.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5953" y="466398"/>
            <a:ext cx="2335609" cy="635327"/>
          </a:xfrm>
          <a:prstGeom prst="rect">
            <a:avLst/>
          </a:prstGeom>
        </p:spPr>
      </p:pic>
      <p:pic>
        <p:nvPicPr>
          <p:cNvPr id="23" name="Picture 22" descr="Endorsement Line FA-01 copy.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07019" y="6397623"/>
            <a:ext cx="4697868" cy="240528"/>
          </a:xfrm>
          <a:prstGeom prst="rect">
            <a:avLst/>
          </a:prstGeom>
        </p:spPr>
      </p:pic>
    </p:spTree>
    <p:extLst>
      <p:ext uri="{BB962C8B-B14F-4D97-AF65-F5344CB8AC3E}">
        <p14:creationId xmlns:p14="http://schemas.microsoft.com/office/powerpoint/2010/main" val="21193753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Text Only">
    <p:spTree>
      <p:nvGrpSpPr>
        <p:cNvPr id="1" name=""/>
        <p:cNvGrpSpPr/>
        <p:nvPr/>
      </p:nvGrpSpPr>
      <p:grpSpPr>
        <a:xfrm>
          <a:off x="0" y="0"/>
          <a:ext cx="0" cy="0"/>
          <a:chOff x="0" y="0"/>
          <a:chExt cx="0" cy="0"/>
        </a:xfrm>
      </p:grpSpPr>
      <p:sp>
        <p:nvSpPr>
          <p:cNvPr id="19" name="Rounded Rectangle 18"/>
          <p:cNvSpPr/>
          <p:nvPr userDrawn="1"/>
        </p:nvSpPr>
        <p:spPr>
          <a:xfrm>
            <a:off x="465138" y="1600200"/>
            <a:ext cx="8226425" cy="4570413"/>
          </a:xfrm>
          <a:prstGeom prst="roundRect">
            <a:avLst>
              <a:gd name="adj" fmla="val 3680"/>
            </a:avLst>
          </a:prstGeom>
          <a:solidFill>
            <a:srgbClr val="00AA9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 name="Picture 19" descr="IAL Ascent Symb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16" y="1835774"/>
            <a:ext cx="336495" cy="306102"/>
          </a:xfrm>
          <a:prstGeom prst="rect">
            <a:avLst/>
          </a:prstGeom>
        </p:spPr>
      </p:pic>
      <p:sp>
        <p:nvSpPr>
          <p:cNvPr id="21" name="Title 1"/>
          <p:cNvSpPr>
            <a:spLocks noGrp="1"/>
          </p:cNvSpPr>
          <p:nvPr>
            <p:ph type="title" hasCustomPrompt="1"/>
          </p:nvPr>
        </p:nvSpPr>
        <p:spPr>
          <a:xfrm>
            <a:off x="699517" y="2833688"/>
            <a:ext cx="7009369" cy="866775"/>
          </a:xfrm>
        </p:spPr>
        <p:txBody>
          <a:bodyPr anchor="t"/>
          <a:lstStyle>
            <a:lvl1pPr>
              <a:defRPr sz="2800">
                <a:solidFill>
                  <a:srgbClr val="FFFFFF"/>
                </a:solidFill>
              </a:defRPr>
            </a:lvl1pPr>
          </a:lstStyle>
          <a:p>
            <a:r>
              <a:rPr lang="en-US" dirty="0"/>
              <a:t>Click to Insert Title</a:t>
            </a:r>
          </a:p>
        </p:txBody>
      </p:sp>
      <p:sp>
        <p:nvSpPr>
          <p:cNvPr id="24" name="Text Placeholder 6"/>
          <p:cNvSpPr>
            <a:spLocks noGrp="1"/>
          </p:cNvSpPr>
          <p:nvPr>
            <p:ph type="body" sz="quarter" idx="10" hasCustomPrompt="1"/>
          </p:nvPr>
        </p:nvSpPr>
        <p:spPr>
          <a:xfrm>
            <a:off x="699517" y="3944776"/>
            <a:ext cx="3427560" cy="2003549"/>
          </a:xfrm>
        </p:spPr>
        <p:txBody>
          <a:bodyPr>
            <a:normAutofit/>
          </a:bodyPr>
          <a:lstStyle>
            <a:lvl1pPr marL="0" indent="0">
              <a:buNone/>
              <a:defRPr sz="1400" b="1">
                <a:solidFill>
                  <a:srgbClr val="FFFFFF"/>
                </a:solidFill>
              </a:defRPr>
            </a:lvl1pPr>
          </a:lstStyle>
          <a:p>
            <a:pPr lvl="0"/>
            <a:r>
              <a:rPr lang="en-US" dirty="0"/>
              <a:t>Click to insert secondary information</a:t>
            </a:r>
          </a:p>
        </p:txBody>
      </p:sp>
      <p:sp>
        <p:nvSpPr>
          <p:cNvPr id="25" name="Text Placeholder 6"/>
          <p:cNvSpPr>
            <a:spLocks noGrp="1"/>
          </p:cNvSpPr>
          <p:nvPr>
            <p:ph type="body" sz="quarter" idx="11" hasCustomPrompt="1"/>
          </p:nvPr>
        </p:nvSpPr>
        <p:spPr>
          <a:xfrm>
            <a:off x="4281326" y="3944776"/>
            <a:ext cx="3427560" cy="2003549"/>
          </a:xfrm>
        </p:spPr>
        <p:txBody>
          <a:bodyPr>
            <a:normAutofit/>
          </a:bodyPr>
          <a:lstStyle>
            <a:lvl1pPr marL="0" indent="0">
              <a:buNone/>
              <a:defRPr sz="1400" b="1">
                <a:solidFill>
                  <a:srgbClr val="FFFFFF"/>
                </a:solidFill>
              </a:defRPr>
            </a:lvl1pPr>
          </a:lstStyle>
          <a:p>
            <a:pPr lvl="0"/>
            <a:r>
              <a:rPr lang="en-US" dirty="0"/>
              <a:t>Click to insert secondary information</a:t>
            </a:r>
          </a:p>
        </p:txBody>
      </p:sp>
      <p:pic>
        <p:nvPicPr>
          <p:cNvPr id="13" name="Picture 12" descr="IAL Logo.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5953" y="466398"/>
            <a:ext cx="2335609" cy="635327"/>
          </a:xfrm>
          <a:prstGeom prst="rect">
            <a:avLst/>
          </a:prstGeom>
        </p:spPr>
      </p:pic>
      <p:pic>
        <p:nvPicPr>
          <p:cNvPr id="14" name="Picture 13" descr="Endorsement Line FA-01 copy.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02930" y="6398249"/>
            <a:ext cx="4697868" cy="240528"/>
          </a:xfrm>
          <a:prstGeom prst="rect">
            <a:avLst/>
          </a:prstGeom>
        </p:spPr>
      </p:pic>
    </p:spTree>
    <p:extLst>
      <p:ext uri="{BB962C8B-B14F-4D97-AF65-F5344CB8AC3E}">
        <p14:creationId xmlns:p14="http://schemas.microsoft.com/office/powerpoint/2010/main" val="109127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12" name="Rounded Rectangle 11"/>
          <p:cNvSpPr/>
          <p:nvPr userDrawn="1"/>
        </p:nvSpPr>
        <p:spPr>
          <a:xfrm>
            <a:off x="461520" y="452437"/>
            <a:ext cx="8235950" cy="5953126"/>
          </a:xfrm>
          <a:prstGeom prst="roundRect">
            <a:avLst>
              <a:gd name="adj" fmla="val 4969"/>
            </a:avLst>
          </a:prstGeom>
          <a:solidFill>
            <a:srgbClr val="3200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descr="IAL Ascent Symb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16" y="688011"/>
            <a:ext cx="336495" cy="306102"/>
          </a:xfrm>
          <a:prstGeom prst="rect">
            <a:avLst/>
          </a:prstGeom>
        </p:spPr>
      </p:pic>
      <p:sp>
        <p:nvSpPr>
          <p:cNvPr id="4" name="Title Placeholder 1"/>
          <p:cNvSpPr>
            <a:spLocks noGrp="1"/>
          </p:cNvSpPr>
          <p:nvPr>
            <p:ph type="title" hasCustomPrompt="1"/>
          </p:nvPr>
        </p:nvSpPr>
        <p:spPr>
          <a:xfrm>
            <a:off x="1610064" y="688012"/>
            <a:ext cx="6838577" cy="306102"/>
          </a:xfrm>
          <a:prstGeom prst="rect">
            <a:avLst/>
          </a:prstGeom>
        </p:spPr>
        <p:txBody>
          <a:bodyPr vert="horz" wrap="none" lIns="0" tIns="0" rIns="0" bIns="0" rtlCol="0" anchor="ctr" anchorCtr="0">
            <a:noAutofit/>
          </a:bodyPr>
          <a:lstStyle>
            <a:lvl1pPr>
              <a:defRPr>
                <a:solidFill>
                  <a:schemeClr val="bg1"/>
                </a:solidFill>
              </a:defRPr>
            </a:lvl1pPr>
          </a:lstStyle>
          <a:p>
            <a:r>
              <a:rPr lang="en-US" dirty="0"/>
              <a:t>Click to insert Outline</a:t>
            </a:r>
          </a:p>
        </p:txBody>
      </p:sp>
    </p:spTree>
    <p:extLst>
      <p:ext uri="{BB962C8B-B14F-4D97-AF65-F5344CB8AC3E}">
        <p14:creationId xmlns:p14="http://schemas.microsoft.com/office/powerpoint/2010/main" val="385606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AA9B"/>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465138" y="2833688"/>
            <a:ext cx="8226425" cy="3336925"/>
          </a:xfrm>
          <a:prstGeom prst="roundRect">
            <a:avLst>
              <a:gd name="adj" fmla="val 4969"/>
            </a:avLst>
          </a:prstGeom>
          <a:solidFill>
            <a:srgbClr val="3200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descr="IAL Ascent Symb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16" y="3069262"/>
            <a:ext cx="336495" cy="306102"/>
          </a:xfrm>
          <a:prstGeom prst="rect">
            <a:avLst/>
          </a:prstGeom>
        </p:spPr>
      </p:pic>
      <p:sp>
        <p:nvSpPr>
          <p:cNvPr id="3" name="Title 2"/>
          <p:cNvSpPr>
            <a:spLocks noGrp="1"/>
          </p:cNvSpPr>
          <p:nvPr>
            <p:ph type="title" hasCustomPrompt="1"/>
          </p:nvPr>
        </p:nvSpPr>
        <p:spPr>
          <a:xfrm>
            <a:off x="699516" y="3700463"/>
            <a:ext cx="7765182" cy="2283304"/>
          </a:xfrm>
        </p:spPr>
        <p:txBody>
          <a:bodyPr anchor="t"/>
          <a:lstStyle>
            <a:lvl1pPr>
              <a:defRPr baseline="0">
                <a:solidFill>
                  <a:schemeClr val="bg1"/>
                </a:solidFill>
              </a:defRPr>
            </a:lvl1pPr>
          </a:lstStyle>
          <a:p>
            <a:r>
              <a:rPr lang="en-US" dirty="0"/>
              <a:t>Click to insert Divider Title</a:t>
            </a:r>
          </a:p>
        </p:txBody>
      </p:sp>
    </p:spTree>
    <p:extLst>
      <p:ext uri="{BB962C8B-B14F-4D97-AF65-F5344CB8AC3E}">
        <p14:creationId xmlns:p14="http://schemas.microsoft.com/office/powerpoint/2010/main" val="49790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o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238124"/>
            <a:ext cx="6853606" cy="850901"/>
          </a:xfrm>
        </p:spPr>
        <p:txBody>
          <a:bodyPr/>
          <a:lstStyle>
            <a:lvl1pPr>
              <a:defRPr baseline="0"/>
            </a:lvl1pPr>
          </a:lstStyle>
          <a:p>
            <a:r>
              <a:rPr lang="en-US" dirty="0"/>
              <a:t>Click to Insert Title</a:t>
            </a:r>
          </a:p>
        </p:txBody>
      </p:sp>
      <p:sp>
        <p:nvSpPr>
          <p:cNvPr id="3" name="Footer Placeholder 2"/>
          <p:cNvSpPr>
            <a:spLocks noGrp="1"/>
          </p:cNvSpPr>
          <p:nvPr>
            <p:ph type="ftr" sz="quarter" idx="10"/>
          </p:nvPr>
        </p:nvSpPr>
        <p:spPr/>
        <p:txBody>
          <a:bodyPr/>
          <a:lstStyle>
            <a:lvl1pPr>
              <a:defRPr>
                <a:solidFill>
                  <a:srgbClr val="320073"/>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320073"/>
                </a:solidFill>
              </a:defRPr>
            </a:lvl1pPr>
          </a:lstStyle>
          <a:p>
            <a:fld id="{3DB8FB1F-A430-074E-B5CF-2937119C2D32}" type="slidenum">
              <a:rPr lang="en-US" smtClean="0"/>
              <a:pPr/>
              <a:t>‹#›</a:t>
            </a:fld>
            <a:endParaRPr lang="en-US" dirty="0"/>
          </a:p>
        </p:txBody>
      </p:sp>
      <p:sp>
        <p:nvSpPr>
          <p:cNvPr id="7" name="Text Placeholder 2"/>
          <p:cNvSpPr>
            <a:spLocks noGrp="1"/>
          </p:cNvSpPr>
          <p:nvPr>
            <p:ph type="body" idx="12" hasCustomPrompt="1"/>
          </p:nvPr>
        </p:nvSpPr>
        <p:spPr>
          <a:xfrm>
            <a:off x="464138" y="1101725"/>
            <a:ext cx="8227576" cy="271462"/>
          </a:xfrm>
        </p:spPr>
        <p:txBody>
          <a:bodyPr anchor="b">
            <a:normAutofit/>
          </a:bodyPr>
          <a:lstStyle>
            <a:lvl1pPr marL="0" indent="0">
              <a:buNone/>
              <a:defRPr sz="1600" b="1" i="0">
                <a:solidFill>
                  <a:srgbClr val="32007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Add Secondary Text</a:t>
            </a:r>
          </a:p>
        </p:txBody>
      </p:sp>
      <p:sp>
        <p:nvSpPr>
          <p:cNvPr id="9" name="Text Placeholder 8"/>
          <p:cNvSpPr>
            <a:spLocks noGrp="1"/>
          </p:cNvSpPr>
          <p:nvPr>
            <p:ph type="body" sz="quarter" idx="13" hasCustomPrompt="1"/>
          </p:nvPr>
        </p:nvSpPr>
        <p:spPr>
          <a:xfrm>
            <a:off x="464138" y="1600200"/>
            <a:ext cx="8227425" cy="4570413"/>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900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4138" y="1600201"/>
            <a:ext cx="4033250" cy="4570412"/>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a:solidFill>
                  <a:srgbClr val="320073"/>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320073"/>
                </a:solidFill>
              </a:defRPr>
            </a:lvl1pPr>
          </a:lstStyle>
          <a:p>
            <a:fld id="{3DB8FB1F-A430-074E-B5CF-2937119C2D32}" type="slidenum">
              <a:rPr lang="en-US" smtClean="0"/>
              <a:pPr/>
              <a:t>‹#›</a:t>
            </a:fld>
            <a:endParaRPr lang="en-US"/>
          </a:p>
        </p:txBody>
      </p:sp>
      <p:sp>
        <p:nvSpPr>
          <p:cNvPr id="11" name="Content Placeholder 3"/>
          <p:cNvSpPr>
            <a:spLocks noGrp="1"/>
          </p:cNvSpPr>
          <p:nvPr>
            <p:ph sz="half" idx="13" hasCustomPrompt="1"/>
          </p:nvPr>
        </p:nvSpPr>
        <p:spPr>
          <a:xfrm>
            <a:off x="4657100" y="1600201"/>
            <a:ext cx="4033250" cy="4570412"/>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463550" y="238124"/>
            <a:ext cx="6855194" cy="863601"/>
          </a:xfrm>
        </p:spPr>
        <p:txBody>
          <a:bodyPr/>
          <a:lstStyle/>
          <a:p>
            <a:r>
              <a:rPr lang="en-US" dirty="0"/>
              <a:t>Click to Insert Title</a:t>
            </a:r>
          </a:p>
        </p:txBody>
      </p:sp>
      <p:sp>
        <p:nvSpPr>
          <p:cNvPr id="12" name="Text Placeholder 2"/>
          <p:cNvSpPr>
            <a:spLocks noGrp="1"/>
          </p:cNvSpPr>
          <p:nvPr>
            <p:ph type="body" idx="14" hasCustomPrompt="1"/>
          </p:nvPr>
        </p:nvSpPr>
        <p:spPr>
          <a:xfrm>
            <a:off x="464138" y="1101724"/>
            <a:ext cx="8227576" cy="271463"/>
          </a:xfrm>
        </p:spPr>
        <p:txBody>
          <a:bodyPr anchor="b">
            <a:normAutofit/>
          </a:bodyPr>
          <a:lstStyle>
            <a:lvl1pPr marL="0" indent="0">
              <a:buNone/>
              <a:defRPr sz="1600" b="1" i="0">
                <a:solidFill>
                  <a:srgbClr val="32007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Add Secondary Text</a:t>
            </a:r>
          </a:p>
        </p:txBody>
      </p:sp>
    </p:spTree>
    <p:extLst>
      <p:ext uri="{BB962C8B-B14F-4D97-AF65-F5344CB8AC3E}">
        <p14:creationId xmlns:p14="http://schemas.microsoft.com/office/powerpoint/2010/main" val="401510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0441-42DF-49EF-B0EF-766FECC425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3B493-7468-4FB3-9CD7-A384B5F18C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5CCB1-2AB7-4196-B4B4-9081924EB154}"/>
              </a:ext>
            </a:extLst>
          </p:cNvPr>
          <p:cNvSpPr>
            <a:spLocks noGrp="1"/>
          </p:cNvSpPr>
          <p:nvPr>
            <p:ph type="dt" sz="half" idx="10"/>
          </p:nvPr>
        </p:nvSpPr>
        <p:spPr/>
        <p:txBody>
          <a:bodyPr/>
          <a:lstStyle/>
          <a:p>
            <a:fld id="{52735F2F-60BC-4B14-BF91-C072D2EDC8D1}" type="datetimeFigureOut">
              <a:rPr lang="en-US" smtClean="0"/>
              <a:t>1/17/2023</a:t>
            </a:fld>
            <a:endParaRPr lang="en-US"/>
          </a:p>
        </p:txBody>
      </p:sp>
      <p:sp>
        <p:nvSpPr>
          <p:cNvPr id="5" name="Footer Placeholder 4">
            <a:extLst>
              <a:ext uri="{FF2B5EF4-FFF2-40B4-BE49-F238E27FC236}">
                <a16:creationId xmlns:a16="http://schemas.microsoft.com/office/drawing/2014/main" id="{92D6766F-DAB0-4DCB-83D1-D55DE2AB5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85E9B-70C5-4458-BFBB-067144176C7F}"/>
              </a:ext>
            </a:extLst>
          </p:cNvPr>
          <p:cNvSpPr>
            <a:spLocks noGrp="1"/>
          </p:cNvSpPr>
          <p:nvPr>
            <p:ph type="sldNum" sz="quarter" idx="12"/>
          </p:nvPr>
        </p:nvSpPr>
        <p:spPr/>
        <p:txBody>
          <a:bodyPr/>
          <a:lstStyle/>
          <a:p>
            <a:fld id="{70B8906C-A4A6-4FE8-87C9-216450DBC08E}" type="slidenum">
              <a:rPr lang="en-US" smtClean="0"/>
              <a:t>‹#›</a:t>
            </a:fld>
            <a:endParaRPr lang="en-US"/>
          </a:p>
        </p:txBody>
      </p:sp>
    </p:spTree>
    <p:extLst>
      <p:ext uri="{BB962C8B-B14F-4D97-AF65-F5344CB8AC3E}">
        <p14:creationId xmlns:p14="http://schemas.microsoft.com/office/powerpoint/2010/main" val="8318678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3550" y="238124"/>
            <a:ext cx="6855194" cy="850901"/>
          </a:xfrm>
          <a:prstGeom prst="rect">
            <a:avLst/>
          </a:prstGeom>
        </p:spPr>
        <p:txBody>
          <a:bodyPr vert="horz" lIns="0" tIns="0" rIns="0" bIns="0" rtlCol="0" anchor="b" anchorCtr="0">
            <a:noAutofit/>
          </a:bodyPr>
          <a:lstStyle/>
          <a:p>
            <a:r>
              <a:rPr lang="en-US" dirty="0"/>
              <a:t>Click to insert Title</a:t>
            </a:r>
          </a:p>
        </p:txBody>
      </p:sp>
      <p:sp>
        <p:nvSpPr>
          <p:cNvPr id="3" name="Text Placeholder 2"/>
          <p:cNvSpPr>
            <a:spLocks noGrp="1"/>
          </p:cNvSpPr>
          <p:nvPr>
            <p:ph type="body" idx="1"/>
          </p:nvPr>
        </p:nvSpPr>
        <p:spPr>
          <a:xfrm>
            <a:off x="465138" y="1600200"/>
            <a:ext cx="8221662" cy="4570413"/>
          </a:xfrm>
          <a:prstGeom prst="rect">
            <a:avLst/>
          </a:prstGeom>
        </p:spPr>
        <p:txBody>
          <a:bodyPr vert="horz" lIns="0" tIns="0" rIns="0" bIns="0" rtlCol="0">
            <a:normAutofit/>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46126" y="6491769"/>
            <a:ext cx="7497166" cy="249600"/>
          </a:xfrm>
          <a:prstGeom prst="rect">
            <a:avLst/>
          </a:prstGeom>
        </p:spPr>
        <p:txBody>
          <a:bodyPr vert="horz" lIns="0" tIns="0" rIns="0" bIns="0" rtlCol="0" anchor="b"/>
          <a:lstStyle>
            <a:lvl1pPr algn="l">
              <a:defRPr sz="800" b="0" i="0">
                <a:solidFill>
                  <a:schemeClr val="tx1"/>
                </a:solidFill>
                <a:latin typeface="Arial"/>
                <a:cs typeface="Arial"/>
              </a:defRPr>
            </a:lvl1pPr>
          </a:lstStyle>
          <a:p>
            <a:r>
              <a:rPr lang="en-US" dirty="0"/>
              <a:t>THIS IS A FOOTER</a:t>
            </a:r>
          </a:p>
        </p:txBody>
      </p:sp>
      <p:sp>
        <p:nvSpPr>
          <p:cNvPr id="6" name="Slide Number Placeholder 5"/>
          <p:cNvSpPr>
            <a:spLocks noGrp="1"/>
          </p:cNvSpPr>
          <p:nvPr>
            <p:ph type="sldNum" sz="quarter" idx="4"/>
          </p:nvPr>
        </p:nvSpPr>
        <p:spPr>
          <a:xfrm>
            <a:off x="8327050" y="6491768"/>
            <a:ext cx="258338" cy="249602"/>
          </a:xfrm>
          <a:prstGeom prst="rect">
            <a:avLst/>
          </a:prstGeom>
        </p:spPr>
        <p:txBody>
          <a:bodyPr vert="horz" lIns="0" tIns="0" rIns="0" bIns="0" rtlCol="0" anchor="b"/>
          <a:lstStyle>
            <a:lvl1pPr algn="r">
              <a:defRPr sz="800" b="0" i="0">
                <a:solidFill>
                  <a:srgbClr val="291A5B"/>
                </a:solidFill>
                <a:latin typeface="Arial"/>
                <a:cs typeface="Arial"/>
              </a:defRPr>
            </a:lvl1pPr>
          </a:lstStyle>
          <a:p>
            <a:fld id="{3DB8FB1F-A430-074E-B5CF-2937119C2D32}" type="slidenum">
              <a:rPr lang="en-US" smtClean="0"/>
              <a:pPr/>
              <a:t>‹#›</a:t>
            </a:fld>
            <a:endParaRPr lang="en-US" dirty="0"/>
          </a:p>
        </p:txBody>
      </p:sp>
      <p:pic>
        <p:nvPicPr>
          <p:cNvPr id="9" name="Picture 8" descr="IAL Logo RGB.png"/>
          <p:cNvPicPr>
            <a:picLocks noChangeAspect="1"/>
          </p:cNvPicPr>
          <p:nvPr userDrawn="1"/>
        </p:nvPicPr>
        <p:blipFill rotWithShape="1">
          <a:blip r:embed="rId9">
            <a:extLst>
              <a:ext uri="{28A0092B-C50C-407E-A947-70E740481C1C}">
                <a14:useLocalDpi xmlns:a14="http://schemas.microsoft.com/office/drawing/2010/main" val="0"/>
              </a:ext>
            </a:extLst>
          </a:blip>
          <a:srcRect l="7863" r="60178"/>
          <a:stretch/>
        </p:blipFill>
        <p:spPr>
          <a:xfrm>
            <a:off x="455613" y="6583443"/>
            <a:ext cx="182905" cy="157926"/>
          </a:xfrm>
          <a:prstGeom prst="rect">
            <a:avLst/>
          </a:prstGeom>
        </p:spPr>
      </p:pic>
    </p:spTree>
    <p:extLst>
      <p:ext uri="{BB962C8B-B14F-4D97-AF65-F5344CB8AC3E}">
        <p14:creationId xmlns:p14="http://schemas.microsoft.com/office/powerpoint/2010/main" val="1348470026"/>
      </p:ext>
    </p:extLst>
  </p:cSld>
  <p:clrMap bg1="lt1" tx1="dk1" bg2="lt2" tx2="dk2" accent1="accent1" accent2="accent2" accent3="accent3" accent4="accent4" accent5="accent5" accent6="accent6" hlink="hlink" folHlink="folHlink"/>
  <p:sldLayoutIdLst>
    <p:sldLayoutId id="2147483658" r:id="rId1"/>
    <p:sldLayoutId id="2147483657" r:id="rId2"/>
    <p:sldLayoutId id="2147483661" r:id="rId3"/>
    <p:sldLayoutId id="2147483649" r:id="rId4"/>
    <p:sldLayoutId id="2147483660" r:id="rId5"/>
    <p:sldLayoutId id="2147483653" r:id="rId6"/>
    <p:sldLayoutId id="2147483662" r:id="rId7"/>
  </p:sldLayoutIdLst>
  <p:hf hdr="0" dt="0"/>
  <p:txStyles>
    <p:titleStyle>
      <a:lvl1pPr algn="l" defTabSz="457200" rtl="0" eaLnBrk="1" latinLnBrk="0" hangingPunct="1">
        <a:spcBef>
          <a:spcPct val="0"/>
        </a:spcBef>
        <a:buNone/>
        <a:tabLst/>
        <a:defRPr sz="2800" b="0" i="0" kern="1200">
          <a:solidFill>
            <a:srgbClr val="00AA9B"/>
          </a:solidFill>
          <a:latin typeface="Arial"/>
          <a:ea typeface="+mj-ea"/>
          <a:cs typeface="Arial"/>
        </a:defRPr>
      </a:lvl1pPr>
    </p:titleStyle>
    <p:bodyStyle>
      <a:lvl1pPr marL="227013" indent="-227013" algn="l" defTabSz="457200" rtl="0" eaLnBrk="1" latinLnBrk="0" hangingPunct="1">
        <a:spcBef>
          <a:spcPct val="20000"/>
        </a:spcBef>
        <a:buClr>
          <a:srgbClr val="00AA9B"/>
        </a:buClr>
        <a:buSzPct val="100000"/>
        <a:buFont typeface="Arial"/>
        <a:buChar char="•"/>
        <a:defRPr sz="1800" b="0" i="0" kern="1200">
          <a:solidFill>
            <a:srgbClr val="000000"/>
          </a:solidFill>
          <a:latin typeface="Arial"/>
          <a:ea typeface="+mn-ea"/>
          <a:cs typeface="Arial"/>
        </a:defRPr>
      </a:lvl1pPr>
      <a:lvl2pPr marL="403225" indent="-171450" algn="l" defTabSz="457200" rtl="0" eaLnBrk="1" latinLnBrk="0" hangingPunct="1">
        <a:spcBef>
          <a:spcPct val="20000"/>
        </a:spcBef>
        <a:buClr>
          <a:srgbClr val="00AA9B"/>
        </a:buClr>
        <a:buSzPct val="100000"/>
        <a:buFont typeface="Lucida Grande"/>
        <a:buChar char="-"/>
        <a:tabLst/>
        <a:defRPr sz="1600" b="0" i="0" kern="1200">
          <a:solidFill>
            <a:srgbClr val="000000"/>
          </a:solidFill>
          <a:latin typeface="Arial"/>
          <a:ea typeface="+mn-ea"/>
          <a:cs typeface="Arial"/>
        </a:defRPr>
      </a:lvl2pPr>
      <a:lvl3pPr marL="571500" indent="-169863" algn="l" defTabSz="571500" rtl="0" eaLnBrk="1" latinLnBrk="0" hangingPunct="1">
        <a:spcBef>
          <a:spcPct val="20000"/>
        </a:spcBef>
        <a:buClr>
          <a:srgbClr val="00AA9B"/>
        </a:buClr>
        <a:buSzPct val="80000"/>
        <a:buFont typeface="Wingdings" charset="2"/>
        <a:buChar char="§"/>
        <a:defRPr sz="1400" b="0" i="0" kern="1200">
          <a:solidFill>
            <a:srgbClr val="000000"/>
          </a:solidFill>
          <a:latin typeface="Arial"/>
          <a:ea typeface="+mn-ea"/>
          <a:cs typeface="Arial"/>
        </a:defRPr>
      </a:lvl3pPr>
      <a:lvl4pPr marL="742950" indent="-171450" algn="l" defTabSz="457200" rtl="0" eaLnBrk="1" latinLnBrk="0" hangingPunct="1">
        <a:spcBef>
          <a:spcPct val="20000"/>
        </a:spcBef>
        <a:buClr>
          <a:srgbClr val="00AA9B"/>
        </a:buClr>
        <a:buSzPct val="80000"/>
        <a:buFont typeface="Lucida Grande"/>
        <a:buChar char="-"/>
        <a:defRPr sz="1200" b="0" i="0" kern="1200">
          <a:solidFill>
            <a:srgbClr val="000000"/>
          </a:solidFill>
          <a:latin typeface="Arial"/>
          <a:ea typeface="+mn-ea"/>
          <a:cs typeface="Arial"/>
        </a:defRPr>
      </a:lvl4pPr>
      <a:lvl5pPr marL="858838" indent="-117475" algn="l" defTabSz="457200" rtl="0" eaLnBrk="1" latinLnBrk="0" hangingPunct="1">
        <a:spcBef>
          <a:spcPct val="20000"/>
        </a:spcBef>
        <a:buClr>
          <a:srgbClr val="00AA9B"/>
        </a:buClr>
        <a:buSzPct val="100000"/>
        <a:buFont typeface="Arial"/>
        <a:buChar char="•"/>
        <a:defRPr sz="1100" b="0" i="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31.png"/><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hyperlink" Target="mailto:mbx@ial.edu.s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suss.edu.sg/graduate-studies/admissions/eligibility"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9517" y="2514557"/>
            <a:ext cx="7009369" cy="866775"/>
          </a:xfrm>
        </p:spPr>
        <p:txBody>
          <a:bodyPr/>
          <a:lstStyle/>
          <a:p>
            <a:r>
              <a:rPr lang="en-US" sz="3600" dirty="0"/>
              <a:t>Master in Boundary-Crossing Learning and Leadership (MBX)</a:t>
            </a:r>
          </a:p>
        </p:txBody>
      </p:sp>
      <p:pic>
        <p:nvPicPr>
          <p:cNvPr id="7" name="Picture 6" descr="Qr code&#10;&#10;Description automatically generated">
            <a:extLst>
              <a:ext uri="{FF2B5EF4-FFF2-40B4-BE49-F238E27FC236}">
                <a16:creationId xmlns:a16="http://schemas.microsoft.com/office/drawing/2014/main" id="{D2E7190D-1A24-4F3E-A516-45E5D20A49FB}"/>
              </a:ext>
            </a:extLst>
          </p:cNvPr>
          <p:cNvPicPr>
            <a:picLocks noChangeAspect="1"/>
          </p:cNvPicPr>
          <p:nvPr/>
        </p:nvPicPr>
        <p:blipFill>
          <a:blip r:embed="rId2"/>
          <a:stretch>
            <a:fillRect/>
          </a:stretch>
        </p:blipFill>
        <p:spPr>
          <a:xfrm>
            <a:off x="6720304" y="3929412"/>
            <a:ext cx="1694230" cy="2082491"/>
          </a:xfrm>
          <a:prstGeom prst="rect">
            <a:avLst/>
          </a:prstGeom>
          <a:ln>
            <a:noFill/>
          </a:ln>
          <a:effectLst>
            <a:outerShdw blurRad="190500" algn="tl" rotWithShape="0">
              <a:srgbClr val="000000">
                <a:alpha val="70000"/>
              </a:srgbClr>
            </a:outerShdw>
          </a:effectLst>
        </p:spPr>
      </p:pic>
      <p:sp>
        <p:nvSpPr>
          <p:cNvPr id="8" name="Title 4">
            <a:extLst>
              <a:ext uri="{FF2B5EF4-FFF2-40B4-BE49-F238E27FC236}">
                <a16:creationId xmlns:a16="http://schemas.microsoft.com/office/drawing/2014/main" id="{DB233FED-A808-4D5C-9826-FE80B31B3359}"/>
              </a:ext>
            </a:extLst>
          </p:cNvPr>
          <p:cNvSpPr txBox="1">
            <a:spLocks/>
          </p:cNvSpPr>
          <p:nvPr/>
        </p:nvSpPr>
        <p:spPr>
          <a:xfrm>
            <a:off x="-466224" y="5296220"/>
            <a:ext cx="7009369" cy="866775"/>
          </a:xfrm>
          <a:prstGeom prst="rect">
            <a:avLst/>
          </a:prstGeom>
        </p:spPr>
        <p:txBody>
          <a:bodyPr vert="horz" lIns="0" tIns="0" rIns="0" bIns="0" rtlCol="0" anchor="t" anchorCtr="0">
            <a:noAutofit/>
          </a:bodyPr>
          <a:lstStyle>
            <a:lvl1pPr algn="l" defTabSz="457200" rtl="0" eaLnBrk="1" latinLnBrk="0" hangingPunct="1">
              <a:spcBef>
                <a:spcPct val="0"/>
              </a:spcBef>
              <a:buNone/>
              <a:tabLst/>
              <a:defRPr sz="2800" b="0" i="0" kern="1200">
                <a:solidFill>
                  <a:srgbClr val="FFFFFF"/>
                </a:solidFill>
                <a:latin typeface="Arial"/>
                <a:ea typeface="+mj-ea"/>
                <a:cs typeface="Arial"/>
              </a:defRPr>
            </a:lvl1pPr>
          </a:lstStyle>
          <a:p>
            <a:pPr algn="r"/>
            <a:r>
              <a:rPr lang="en-US" sz="2000" b="1" dirty="0">
                <a:solidFill>
                  <a:srgbClr val="FFFF00"/>
                </a:solidFill>
              </a:rPr>
              <a:t>Download briefing slides by scanning QR code </a:t>
            </a:r>
            <a:br>
              <a:rPr lang="en-US" sz="2000" b="1" dirty="0">
                <a:solidFill>
                  <a:srgbClr val="FFFF00"/>
                </a:solidFill>
              </a:rPr>
            </a:br>
            <a:r>
              <a:rPr lang="en-US" sz="2000" b="1" dirty="0">
                <a:solidFill>
                  <a:srgbClr val="FFFF00"/>
                </a:solidFill>
              </a:rPr>
              <a:t>www.ial.edu.sg/mbx-preview</a:t>
            </a:r>
          </a:p>
        </p:txBody>
      </p:sp>
    </p:spTree>
    <p:extLst>
      <p:ext uri="{BB962C8B-B14F-4D97-AF65-F5344CB8AC3E}">
        <p14:creationId xmlns:p14="http://schemas.microsoft.com/office/powerpoint/2010/main" val="2615958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4750EE8D-9203-4736-8C45-84F441990A21}"/>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Completing your Masters</a:t>
            </a:r>
          </a:p>
        </p:txBody>
      </p:sp>
      <p:cxnSp>
        <p:nvCxnSpPr>
          <p:cNvPr id="44" name="Connector: Elbow 43">
            <a:extLst>
              <a:ext uri="{FF2B5EF4-FFF2-40B4-BE49-F238E27FC236}">
                <a16:creationId xmlns:a16="http://schemas.microsoft.com/office/drawing/2014/main" id="{FB1D7CA8-A368-448C-846E-CC0DB9C11966}"/>
              </a:ext>
            </a:extLst>
          </p:cNvPr>
          <p:cNvCxnSpPr>
            <a:cxnSpLocks/>
            <a:stCxn id="54" idx="2"/>
            <a:endCxn id="57" idx="1"/>
          </p:cNvCxnSpPr>
          <p:nvPr/>
        </p:nvCxnSpPr>
        <p:spPr>
          <a:xfrm rot="5400000" flipH="1" flipV="1">
            <a:off x="3312956" y="3978037"/>
            <a:ext cx="301270" cy="1232980"/>
          </a:xfrm>
          <a:prstGeom prst="bentConnector4">
            <a:avLst>
              <a:gd name="adj1" fmla="val -75879"/>
              <a:gd name="adj2" fmla="val 70956"/>
            </a:avLst>
          </a:prstGeom>
          <a:ln w="76200">
            <a:solidFill>
              <a:srgbClr val="ED7D3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C627DF65-1FC1-4FBE-8C28-947BDE39494D}"/>
              </a:ext>
            </a:extLst>
          </p:cNvPr>
          <p:cNvCxnSpPr>
            <a:cxnSpLocks/>
            <a:stCxn id="54" idx="0"/>
            <a:endCxn id="48" idx="1"/>
          </p:cNvCxnSpPr>
          <p:nvPr/>
        </p:nvCxnSpPr>
        <p:spPr>
          <a:xfrm rot="16200000" flipH="1">
            <a:off x="3389701" y="2772754"/>
            <a:ext cx="134420" cy="1219620"/>
          </a:xfrm>
          <a:prstGeom prst="bentConnector4">
            <a:avLst>
              <a:gd name="adj1" fmla="val -170064"/>
              <a:gd name="adj2" fmla="val 71186"/>
            </a:avLst>
          </a:prstGeom>
          <a:ln w="76200">
            <a:solidFill>
              <a:srgbClr val="1F4E7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2AD84FE-1743-44BD-BD30-AC1861B86D05}"/>
              </a:ext>
            </a:extLst>
          </p:cNvPr>
          <p:cNvGrpSpPr/>
          <p:nvPr/>
        </p:nvGrpSpPr>
        <p:grpSpPr>
          <a:xfrm>
            <a:off x="4063974" y="3020744"/>
            <a:ext cx="1129946" cy="895255"/>
            <a:chOff x="7999330" y="4294266"/>
            <a:chExt cx="1850056" cy="1271214"/>
          </a:xfrm>
        </p:grpSpPr>
        <p:sp>
          <p:nvSpPr>
            <p:cNvPr id="47" name="Rounded Rectangle 168">
              <a:extLst>
                <a:ext uri="{FF2B5EF4-FFF2-40B4-BE49-F238E27FC236}">
                  <a16:creationId xmlns:a16="http://schemas.microsoft.com/office/drawing/2014/main" id="{3EDABE1C-93F9-4FBA-893D-BEB9B625BB30}"/>
                </a:ext>
              </a:extLst>
            </p:cNvPr>
            <p:cNvSpPr/>
            <p:nvPr/>
          </p:nvSpPr>
          <p:spPr>
            <a:xfrm>
              <a:off x="7999330" y="4294266"/>
              <a:ext cx="1837411" cy="1271214"/>
            </a:xfrm>
            <a:prstGeom prst="roundRect">
              <a:avLst>
                <a:gd name="adj" fmla="val 927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0F731CE-1BFB-42E7-9A59-AF7780EBF9E9}"/>
                </a:ext>
              </a:extLst>
            </p:cNvPr>
            <p:cNvSpPr/>
            <p:nvPr/>
          </p:nvSpPr>
          <p:spPr>
            <a:xfrm>
              <a:off x="8003828" y="4379034"/>
              <a:ext cx="1845558" cy="1048863"/>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a:t>
              </a:r>
            </a:p>
            <a:p>
              <a:pPr algn="ctr"/>
              <a:r>
                <a:rPr lang="en-US" sz="1050" dirty="0">
                  <a:solidFill>
                    <a:schemeClr val="bg1">
                      <a:lumMod val="95000"/>
                    </a:schemeClr>
                  </a:solidFill>
                  <a:latin typeface="Arial" panose="020B0604020202020204" pitchFamily="34" charset="0"/>
                  <a:cs typeface="Arial" panose="020B0604020202020204" pitchFamily="34" charset="0"/>
                </a:rPr>
                <a:t>Designing Learning and Innovation</a:t>
              </a:r>
            </a:p>
          </p:txBody>
        </p:sp>
      </p:grpSp>
      <p:sp>
        <p:nvSpPr>
          <p:cNvPr id="49" name="Rounded Rectangle 195">
            <a:extLst>
              <a:ext uri="{FF2B5EF4-FFF2-40B4-BE49-F238E27FC236}">
                <a16:creationId xmlns:a16="http://schemas.microsoft.com/office/drawing/2014/main" id="{74873E8F-FC9F-4F1E-8291-0AABDE467B26}"/>
              </a:ext>
            </a:extLst>
          </p:cNvPr>
          <p:cNvSpPr/>
          <p:nvPr/>
        </p:nvSpPr>
        <p:spPr>
          <a:xfrm>
            <a:off x="5421176" y="3018357"/>
            <a:ext cx="1129947" cy="924285"/>
          </a:xfrm>
          <a:prstGeom prst="roundRect">
            <a:avLst>
              <a:gd name="adj" fmla="val 927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50" name="Group 49">
            <a:extLst>
              <a:ext uri="{FF2B5EF4-FFF2-40B4-BE49-F238E27FC236}">
                <a16:creationId xmlns:a16="http://schemas.microsoft.com/office/drawing/2014/main" id="{B8C9A442-A432-4755-A4CB-C5CF5C2B9127}"/>
              </a:ext>
            </a:extLst>
          </p:cNvPr>
          <p:cNvGrpSpPr/>
          <p:nvPr/>
        </p:nvGrpSpPr>
        <p:grpSpPr>
          <a:xfrm>
            <a:off x="1049457" y="3325298"/>
            <a:ext cx="1048701" cy="1435622"/>
            <a:chOff x="4660327" y="3967254"/>
            <a:chExt cx="1864357" cy="1961405"/>
          </a:xfrm>
        </p:grpSpPr>
        <p:sp>
          <p:nvSpPr>
            <p:cNvPr id="51" name="Rounded Rectangle 215">
              <a:extLst>
                <a:ext uri="{FF2B5EF4-FFF2-40B4-BE49-F238E27FC236}">
                  <a16:creationId xmlns:a16="http://schemas.microsoft.com/office/drawing/2014/main" id="{474E2145-9151-4D18-8536-2175AC94D67F}"/>
                </a:ext>
              </a:extLst>
            </p:cNvPr>
            <p:cNvSpPr/>
            <p:nvPr/>
          </p:nvSpPr>
          <p:spPr>
            <a:xfrm>
              <a:off x="4660327" y="3967254"/>
              <a:ext cx="1837411" cy="1961405"/>
            </a:xfrm>
            <a:prstGeom prst="roundRect">
              <a:avLst>
                <a:gd name="adj" fmla="val 927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 name="Rectangle 51">
              <a:extLst>
                <a:ext uri="{FF2B5EF4-FFF2-40B4-BE49-F238E27FC236}">
                  <a16:creationId xmlns:a16="http://schemas.microsoft.com/office/drawing/2014/main" id="{8126E28B-0FE2-4DFF-9D07-C4D4DEC39160}"/>
                </a:ext>
              </a:extLst>
            </p:cNvPr>
            <p:cNvSpPr/>
            <p:nvPr/>
          </p:nvSpPr>
          <p:spPr>
            <a:xfrm>
              <a:off x="4679125" y="4133748"/>
              <a:ext cx="1845559" cy="1671475"/>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Leading Learning, Innovation and Change Across Boundaries</a:t>
              </a:r>
            </a:p>
          </p:txBody>
        </p:sp>
      </p:grpSp>
      <p:grpSp>
        <p:nvGrpSpPr>
          <p:cNvPr id="53" name="Group 52">
            <a:extLst>
              <a:ext uri="{FF2B5EF4-FFF2-40B4-BE49-F238E27FC236}">
                <a16:creationId xmlns:a16="http://schemas.microsoft.com/office/drawing/2014/main" id="{F584B43A-511D-4F02-864C-612B3962895F}"/>
              </a:ext>
            </a:extLst>
          </p:cNvPr>
          <p:cNvGrpSpPr/>
          <p:nvPr/>
        </p:nvGrpSpPr>
        <p:grpSpPr>
          <a:xfrm>
            <a:off x="2301799" y="3315354"/>
            <a:ext cx="1092389" cy="1429808"/>
            <a:chOff x="3582214" y="3983140"/>
            <a:chExt cx="1942025" cy="1953462"/>
          </a:xfrm>
        </p:grpSpPr>
        <p:sp>
          <p:nvSpPr>
            <p:cNvPr id="54" name="Rounded Rectangle 240">
              <a:extLst>
                <a:ext uri="{FF2B5EF4-FFF2-40B4-BE49-F238E27FC236}">
                  <a16:creationId xmlns:a16="http://schemas.microsoft.com/office/drawing/2014/main" id="{8A3E7ED0-E5A1-419A-A2C9-2B9EF7CEB500}"/>
                </a:ext>
              </a:extLst>
            </p:cNvPr>
            <p:cNvSpPr/>
            <p:nvPr/>
          </p:nvSpPr>
          <p:spPr>
            <a:xfrm>
              <a:off x="3632934" y="3983140"/>
              <a:ext cx="1837412" cy="1953462"/>
            </a:xfrm>
            <a:prstGeom prst="roundRect">
              <a:avLst>
                <a:gd name="adj" fmla="val 927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11"/>
                </a:lnSpc>
              </a:pPr>
              <a:endParaRPr lang="en-US" sz="900" dirty="0"/>
            </a:p>
          </p:txBody>
        </p:sp>
        <p:sp>
          <p:nvSpPr>
            <p:cNvPr id="55" name="Rectangle 54">
              <a:extLst>
                <a:ext uri="{FF2B5EF4-FFF2-40B4-BE49-F238E27FC236}">
                  <a16:creationId xmlns:a16="http://schemas.microsoft.com/office/drawing/2014/main" id="{678DD6BA-17AD-4811-A0A2-A5DD5F4C8BC0}"/>
                </a:ext>
              </a:extLst>
            </p:cNvPr>
            <p:cNvSpPr/>
            <p:nvPr/>
          </p:nvSpPr>
          <p:spPr>
            <a:xfrm>
              <a:off x="3582214" y="4212927"/>
              <a:ext cx="1942025" cy="1450714"/>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Implementing &amp; Evaluating Innovation, Change &amp; Learning</a:t>
              </a:r>
            </a:p>
          </p:txBody>
        </p:sp>
      </p:grpSp>
      <p:grpSp>
        <p:nvGrpSpPr>
          <p:cNvPr id="56" name="Group 55">
            <a:extLst>
              <a:ext uri="{FF2B5EF4-FFF2-40B4-BE49-F238E27FC236}">
                <a16:creationId xmlns:a16="http://schemas.microsoft.com/office/drawing/2014/main" id="{56E11EB9-5AED-438C-9FCE-120355B83589}"/>
              </a:ext>
            </a:extLst>
          </p:cNvPr>
          <p:cNvGrpSpPr/>
          <p:nvPr/>
        </p:nvGrpSpPr>
        <p:grpSpPr>
          <a:xfrm>
            <a:off x="4063974" y="4013026"/>
            <a:ext cx="1104244" cy="953250"/>
            <a:chOff x="1330288" y="2515696"/>
            <a:chExt cx="1864609" cy="1406219"/>
          </a:xfrm>
        </p:grpSpPr>
        <p:sp>
          <p:nvSpPr>
            <p:cNvPr id="57" name="Rounded Rectangle 168">
              <a:extLst>
                <a:ext uri="{FF2B5EF4-FFF2-40B4-BE49-F238E27FC236}">
                  <a16:creationId xmlns:a16="http://schemas.microsoft.com/office/drawing/2014/main" id="{F63DB47B-73A5-49FB-8660-46F81C45FF37}"/>
                </a:ext>
              </a:extLst>
            </p:cNvPr>
            <p:cNvSpPr/>
            <p:nvPr/>
          </p:nvSpPr>
          <p:spPr>
            <a:xfrm>
              <a:off x="1357486" y="2515696"/>
              <a:ext cx="1837411" cy="1271213"/>
            </a:xfrm>
            <a:prstGeom prst="roundRect">
              <a:avLst>
                <a:gd name="adj" fmla="val 150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9" name="Rectangle 58">
              <a:extLst>
                <a:ext uri="{FF2B5EF4-FFF2-40B4-BE49-F238E27FC236}">
                  <a16:creationId xmlns:a16="http://schemas.microsoft.com/office/drawing/2014/main" id="{BEF66092-A0E2-44B0-8F47-9845C43B3CAE}"/>
                </a:ext>
              </a:extLst>
            </p:cNvPr>
            <p:cNvSpPr/>
            <p:nvPr/>
          </p:nvSpPr>
          <p:spPr>
            <a:xfrm>
              <a:off x="1330288" y="2593887"/>
              <a:ext cx="1845558" cy="1328028"/>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Innovative Approaches to Adult Learning</a:t>
              </a:r>
            </a:p>
          </p:txBody>
        </p:sp>
      </p:grpSp>
      <p:sp>
        <p:nvSpPr>
          <p:cNvPr id="60" name="Rounded Rectangle 239">
            <a:extLst>
              <a:ext uri="{FF2B5EF4-FFF2-40B4-BE49-F238E27FC236}">
                <a16:creationId xmlns:a16="http://schemas.microsoft.com/office/drawing/2014/main" id="{314E241B-0388-4EAF-BC68-AA6F235557EA}"/>
              </a:ext>
            </a:extLst>
          </p:cNvPr>
          <p:cNvSpPr/>
          <p:nvPr/>
        </p:nvSpPr>
        <p:spPr>
          <a:xfrm>
            <a:off x="4080081" y="2332677"/>
            <a:ext cx="2494753" cy="532526"/>
          </a:xfrm>
          <a:prstGeom prst="roundRect">
            <a:avLst>
              <a:gd name="adj" fmla="val 40306"/>
            </a:avLst>
          </a:prstGeom>
          <a:solidFill>
            <a:srgbClr val="1F4E79"/>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latin typeface="Arial" panose="020B0604020202020204" pitchFamily="34" charset="0"/>
                <a:cs typeface="Arial" panose="020B0604020202020204" pitchFamily="34" charset="0"/>
              </a:rPr>
              <a:t>Learning, Innovation and Enterprise Leadership Track</a:t>
            </a:r>
          </a:p>
        </p:txBody>
      </p:sp>
      <p:cxnSp>
        <p:nvCxnSpPr>
          <p:cNvPr id="61" name="Connector: Elbow 60">
            <a:extLst>
              <a:ext uri="{FF2B5EF4-FFF2-40B4-BE49-F238E27FC236}">
                <a16:creationId xmlns:a16="http://schemas.microsoft.com/office/drawing/2014/main" id="{99398430-DAE0-42D0-B2E0-7DBB56E6B66B}"/>
              </a:ext>
            </a:extLst>
          </p:cNvPr>
          <p:cNvCxnSpPr>
            <a:cxnSpLocks/>
            <a:stCxn id="47" idx="3"/>
            <a:endCxn id="49" idx="1"/>
          </p:cNvCxnSpPr>
          <p:nvPr/>
        </p:nvCxnSpPr>
        <p:spPr>
          <a:xfrm>
            <a:off x="5186197" y="3468372"/>
            <a:ext cx="234979" cy="12128"/>
          </a:xfrm>
          <a:prstGeom prst="bentConnector3">
            <a:avLst>
              <a:gd name="adj1" fmla="val 50000"/>
            </a:avLst>
          </a:prstGeom>
          <a:ln w="76200">
            <a:solidFill>
              <a:srgbClr val="1F4E7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3F87DBA-4B3A-4986-9AAA-4B40A0392CAB}"/>
              </a:ext>
            </a:extLst>
          </p:cNvPr>
          <p:cNvCxnSpPr>
            <a:cxnSpLocks/>
            <a:stCxn id="57" idx="3"/>
            <a:endCxn id="78" idx="1"/>
          </p:cNvCxnSpPr>
          <p:nvPr/>
        </p:nvCxnSpPr>
        <p:spPr>
          <a:xfrm>
            <a:off x="5168218" y="4443892"/>
            <a:ext cx="264627" cy="33912"/>
          </a:xfrm>
          <a:prstGeom prst="line">
            <a:avLst/>
          </a:prstGeom>
          <a:ln w="76200">
            <a:solidFill>
              <a:srgbClr val="ED7D3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466A0EB-4453-45F6-A78C-934B5C2B563E}"/>
              </a:ext>
            </a:extLst>
          </p:cNvPr>
          <p:cNvCxnSpPr>
            <a:cxnSpLocks/>
            <a:stCxn id="54" idx="1"/>
            <a:endCxn id="51" idx="3"/>
          </p:cNvCxnSpPr>
          <p:nvPr/>
        </p:nvCxnSpPr>
        <p:spPr>
          <a:xfrm flipH="1">
            <a:off x="2083001" y="4030258"/>
            <a:ext cx="247328" cy="12851"/>
          </a:xfrm>
          <a:prstGeom prst="line">
            <a:avLst/>
          </a:prstGeom>
          <a:ln w="76200">
            <a:solidFill>
              <a:schemeClr val="accent6">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AA2EF669-AC5E-4B1C-823D-6A8F494BEE0B}"/>
              </a:ext>
            </a:extLst>
          </p:cNvPr>
          <p:cNvCxnSpPr>
            <a:cxnSpLocks/>
            <a:stCxn id="49" idx="3"/>
          </p:cNvCxnSpPr>
          <p:nvPr/>
        </p:nvCxnSpPr>
        <p:spPr>
          <a:xfrm>
            <a:off x="6551123" y="3480500"/>
            <a:ext cx="410365" cy="77765"/>
          </a:xfrm>
          <a:prstGeom prst="bentConnector3">
            <a:avLst>
              <a:gd name="adj1" fmla="val 50000"/>
            </a:avLst>
          </a:prstGeom>
          <a:ln w="76200">
            <a:solidFill>
              <a:srgbClr val="1F4E7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A799E56C-B0BA-4E0A-A672-66D05C4BD8BA}"/>
              </a:ext>
            </a:extLst>
          </p:cNvPr>
          <p:cNvCxnSpPr>
            <a:cxnSpLocks/>
            <a:stCxn id="78" idx="3"/>
          </p:cNvCxnSpPr>
          <p:nvPr/>
        </p:nvCxnSpPr>
        <p:spPr>
          <a:xfrm flipV="1">
            <a:off x="6551123" y="4253654"/>
            <a:ext cx="418566" cy="224150"/>
          </a:xfrm>
          <a:prstGeom prst="bentConnector3">
            <a:avLst>
              <a:gd name="adj1" fmla="val 50000"/>
            </a:avLst>
          </a:prstGeom>
          <a:ln w="76200">
            <a:solidFill>
              <a:srgbClr val="ED7D3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ounded Rectangle 267">
            <a:extLst>
              <a:ext uri="{FF2B5EF4-FFF2-40B4-BE49-F238E27FC236}">
                <a16:creationId xmlns:a16="http://schemas.microsoft.com/office/drawing/2014/main" id="{EF4CC319-CF8B-412E-B51F-DD01C1408A6F}"/>
              </a:ext>
            </a:extLst>
          </p:cNvPr>
          <p:cNvSpPr/>
          <p:nvPr/>
        </p:nvSpPr>
        <p:spPr>
          <a:xfrm>
            <a:off x="7029715" y="2942681"/>
            <a:ext cx="1750205" cy="1808836"/>
          </a:xfrm>
          <a:prstGeom prst="roundRect">
            <a:avLst>
              <a:gd name="adj" fmla="val 105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Master in Boundary-Crossing Learning and Leadership</a:t>
            </a:r>
          </a:p>
          <a:p>
            <a:pPr algn="ctr"/>
            <a:r>
              <a:rPr lang="en-US" sz="1200" b="1" dirty="0">
                <a:latin typeface="Arial" panose="020B0604020202020204" pitchFamily="34" charset="0"/>
                <a:cs typeface="Arial" panose="020B0604020202020204" pitchFamily="34" charset="0"/>
              </a:rPr>
              <a:t>(MBX)</a:t>
            </a:r>
          </a:p>
        </p:txBody>
      </p:sp>
      <p:sp>
        <p:nvSpPr>
          <p:cNvPr id="68" name="Rounded Rectangle 239">
            <a:extLst>
              <a:ext uri="{FF2B5EF4-FFF2-40B4-BE49-F238E27FC236}">
                <a16:creationId xmlns:a16="http://schemas.microsoft.com/office/drawing/2014/main" id="{5024739F-2D67-40B3-821C-5D1BB7D1D3DE}"/>
              </a:ext>
            </a:extLst>
          </p:cNvPr>
          <p:cNvSpPr/>
          <p:nvPr/>
        </p:nvSpPr>
        <p:spPr>
          <a:xfrm>
            <a:off x="4041361" y="4988292"/>
            <a:ext cx="2545069" cy="507301"/>
          </a:xfrm>
          <a:prstGeom prst="roundRect">
            <a:avLst>
              <a:gd name="adj" fmla="val 40306"/>
            </a:avLst>
          </a:prstGeom>
          <a:solidFill>
            <a:schemeClr val="accent2"/>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41"/>
              </a:lnSpc>
            </a:pPr>
            <a:endParaRPr lang="en-US" sz="1050" b="1" i="1" dirty="0">
              <a:solidFill>
                <a:schemeClr val="bg1"/>
              </a:solidFill>
              <a:latin typeface="Arial" panose="020B0604020202020204" pitchFamily="34" charset="0"/>
              <a:cs typeface="Arial" panose="020B0604020202020204" pitchFamily="34" charset="0"/>
            </a:endParaRPr>
          </a:p>
          <a:p>
            <a:pPr algn="ctr">
              <a:lnSpc>
                <a:spcPts val="641"/>
              </a:lnSpc>
            </a:pPr>
            <a:r>
              <a:rPr lang="en-US" sz="1050" b="1" i="1" dirty="0">
                <a:solidFill>
                  <a:schemeClr val="bg1"/>
                </a:solidFill>
                <a:latin typeface="Arial" panose="020B0604020202020204" pitchFamily="34" charset="0"/>
                <a:cs typeface="Arial" panose="020B0604020202020204" pitchFamily="34" charset="0"/>
              </a:rPr>
              <a:t>Adult Learning Track</a:t>
            </a:r>
          </a:p>
          <a:p>
            <a:pPr algn="ctr">
              <a:lnSpc>
                <a:spcPts val="641"/>
              </a:lnSpc>
            </a:pPr>
            <a:endParaRPr lang="en-US" sz="788" dirty="0">
              <a:solidFill>
                <a:schemeClr val="bg2">
                  <a:lumMod val="90000"/>
                </a:schemeClr>
              </a:solidFill>
              <a:latin typeface="Arial Rounded MT Bold" panose="020F0704030504030204" pitchFamily="34" charset="0"/>
            </a:endParaRPr>
          </a:p>
        </p:txBody>
      </p:sp>
      <p:sp>
        <p:nvSpPr>
          <p:cNvPr id="69" name="Right Brace 68">
            <a:extLst>
              <a:ext uri="{FF2B5EF4-FFF2-40B4-BE49-F238E27FC236}">
                <a16:creationId xmlns:a16="http://schemas.microsoft.com/office/drawing/2014/main" id="{E15021CF-141D-48E9-9E8C-86E2CD9E5ECD}"/>
              </a:ext>
            </a:extLst>
          </p:cNvPr>
          <p:cNvSpPr/>
          <p:nvPr/>
        </p:nvSpPr>
        <p:spPr>
          <a:xfrm rot="5400000">
            <a:off x="4500700" y="1949134"/>
            <a:ext cx="359546" cy="8198895"/>
          </a:xfrm>
          <a:prstGeom prst="rightBrace">
            <a:avLst>
              <a:gd name="adj1" fmla="val 31482"/>
              <a:gd name="adj2" fmla="val 49790"/>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G" sz="1350"/>
          </a:p>
        </p:txBody>
      </p:sp>
      <p:sp>
        <p:nvSpPr>
          <p:cNvPr id="70" name="TextBox 69">
            <a:extLst>
              <a:ext uri="{FF2B5EF4-FFF2-40B4-BE49-F238E27FC236}">
                <a16:creationId xmlns:a16="http://schemas.microsoft.com/office/drawing/2014/main" id="{87CE4DF5-5398-49B1-988D-F393DB50B49C}"/>
              </a:ext>
            </a:extLst>
          </p:cNvPr>
          <p:cNvSpPr txBox="1"/>
          <p:nvPr/>
        </p:nvSpPr>
        <p:spPr>
          <a:xfrm>
            <a:off x="4139063" y="6339337"/>
            <a:ext cx="1178662" cy="209270"/>
          </a:xfrm>
          <a:prstGeom prst="rect">
            <a:avLst/>
          </a:prstGeom>
        </p:spPr>
        <p:txBody>
          <a:bodyPr vert="horz" wrap="square" lIns="0" tIns="0" rIns="0" bIns="0" rtlCol="0" anchor="t" anchorCtr="0">
            <a:noAutofit/>
          </a:bodyPr>
          <a:lstStyle/>
          <a:p>
            <a:r>
              <a:rPr lang="en-SG" sz="1350" b="1" dirty="0">
                <a:solidFill>
                  <a:srgbClr val="000000"/>
                </a:solidFill>
              </a:rPr>
              <a:t>Total: 60 cu</a:t>
            </a:r>
          </a:p>
        </p:txBody>
      </p:sp>
      <p:sp>
        <p:nvSpPr>
          <p:cNvPr id="71" name="TextBox 70">
            <a:extLst>
              <a:ext uri="{FF2B5EF4-FFF2-40B4-BE49-F238E27FC236}">
                <a16:creationId xmlns:a16="http://schemas.microsoft.com/office/drawing/2014/main" id="{0B3D0DAB-AE55-4D53-AD08-7E3B66C3474B}"/>
              </a:ext>
            </a:extLst>
          </p:cNvPr>
          <p:cNvSpPr txBox="1"/>
          <p:nvPr/>
        </p:nvSpPr>
        <p:spPr>
          <a:xfrm>
            <a:off x="1958899" y="2069549"/>
            <a:ext cx="685800" cy="685800"/>
          </a:xfrm>
          <a:prstGeom prst="rect">
            <a:avLst/>
          </a:prstGeom>
        </p:spPr>
        <p:txBody>
          <a:bodyPr vert="horz" wrap="none" lIns="0" tIns="0" rIns="0" bIns="0" rtlCol="0" anchor="t" anchorCtr="0">
            <a:noAutofit/>
          </a:bodyPr>
          <a:lstStyle/>
          <a:p>
            <a:pPr algn="ctr"/>
            <a:r>
              <a:rPr lang="en-SG" sz="1350" b="1" dirty="0">
                <a:solidFill>
                  <a:srgbClr val="000000"/>
                </a:solidFill>
              </a:rPr>
              <a:t>Compulsory GCs </a:t>
            </a:r>
            <a:br>
              <a:rPr lang="en-SG" sz="1350" b="1" dirty="0">
                <a:solidFill>
                  <a:srgbClr val="000000"/>
                </a:solidFill>
              </a:rPr>
            </a:br>
            <a:r>
              <a:rPr lang="en-SG" sz="1350" b="1" dirty="0">
                <a:solidFill>
                  <a:srgbClr val="000000"/>
                </a:solidFill>
              </a:rPr>
              <a:t>(30 cu)</a:t>
            </a:r>
          </a:p>
        </p:txBody>
      </p:sp>
      <p:sp>
        <p:nvSpPr>
          <p:cNvPr id="72" name="TextBox 71">
            <a:extLst>
              <a:ext uri="{FF2B5EF4-FFF2-40B4-BE49-F238E27FC236}">
                <a16:creationId xmlns:a16="http://schemas.microsoft.com/office/drawing/2014/main" id="{5D345CEB-09F2-45D7-AF00-7A7A34332D85}"/>
              </a:ext>
            </a:extLst>
          </p:cNvPr>
          <p:cNvSpPr txBox="1"/>
          <p:nvPr/>
        </p:nvSpPr>
        <p:spPr>
          <a:xfrm>
            <a:off x="4984557" y="1498131"/>
            <a:ext cx="685800" cy="1051824"/>
          </a:xfrm>
          <a:prstGeom prst="rect">
            <a:avLst/>
          </a:prstGeom>
        </p:spPr>
        <p:txBody>
          <a:bodyPr vert="horz" wrap="none" lIns="0" tIns="0" rIns="0" bIns="0" rtlCol="0" anchor="t" anchorCtr="0">
            <a:noAutofit/>
          </a:bodyPr>
          <a:lstStyle/>
          <a:p>
            <a:pPr algn="ctr"/>
            <a:r>
              <a:rPr lang="en-SG" sz="1350" b="1" dirty="0">
                <a:solidFill>
                  <a:srgbClr val="000000"/>
                </a:solidFill>
              </a:rPr>
              <a:t>Elective GCs (Select 1 track)</a:t>
            </a:r>
            <a:br>
              <a:rPr lang="en-SG" sz="1350" b="1" dirty="0">
                <a:solidFill>
                  <a:srgbClr val="000000"/>
                </a:solidFill>
              </a:rPr>
            </a:br>
            <a:r>
              <a:rPr lang="en-SG" sz="1350" b="1" dirty="0">
                <a:solidFill>
                  <a:srgbClr val="000000"/>
                </a:solidFill>
              </a:rPr>
              <a:t>(30 cu)</a:t>
            </a:r>
          </a:p>
        </p:txBody>
      </p:sp>
      <p:sp>
        <p:nvSpPr>
          <p:cNvPr id="73" name="Arrow: Down 72">
            <a:extLst>
              <a:ext uri="{FF2B5EF4-FFF2-40B4-BE49-F238E27FC236}">
                <a16:creationId xmlns:a16="http://schemas.microsoft.com/office/drawing/2014/main" id="{D0EEC1BF-7591-462D-91C2-4501D36467FC}"/>
              </a:ext>
            </a:extLst>
          </p:cNvPr>
          <p:cNvSpPr/>
          <p:nvPr/>
        </p:nvSpPr>
        <p:spPr>
          <a:xfrm>
            <a:off x="2091425" y="2621188"/>
            <a:ext cx="268678" cy="348667"/>
          </a:xfrm>
          <a:prstGeom prst="down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1350"/>
          </a:p>
        </p:txBody>
      </p:sp>
      <p:sp>
        <p:nvSpPr>
          <p:cNvPr id="75" name="Arrow: Down 74">
            <a:extLst>
              <a:ext uri="{FF2B5EF4-FFF2-40B4-BE49-F238E27FC236}">
                <a16:creationId xmlns:a16="http://schemas.microsoft.com/office/drawing/2014/main" id="{565EFB3D-B6FA-40EB-BFCA-3D74A08E33B0}"/>
              </a:ext>
            </a:extLst>
          </p:cNvPr>
          <p:cNvSpPr/>
          <p:nvPr/>
        </p:nvSpPr>
        <p:spPr>
          <a:xfrm>
            <a:off x="5130531" y="1883018"/>
            <a:ext cx="268678" cy="348667"/>
          </a:xfrm>
          <a:prstGeom prst="down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1350" dirty="0"/>
          </a:p>
        </p:txBody>
      </p:sp>
      <p:sp>
        <p:nvSpPr>
          <p:cNvPr id="76" name="Rectangle 75">
            <a:extLst>
              <a:ext uri="{FF2B5EF4-FFF2-40B4-BE49-F238E27FC236}">
                <a16:creationId xmlns:a16="http://schemas.microsoft.com/office/drawing/2014/main" id="{01F7D4CF-DC54-4A80-96E6-34E2FE971FC8}"/>
              </a:ext>
            </a:extLst>
          </p:cNvPr>
          <p:cNvSpPr/>
          <p:nvPr/>
        </p:nvSpPr>
        <p:spPr>
          <a:xfrm>
            <a:off x="5387064" y="3116049"/>
            <a:ext cx="1129946" cy="738664"/>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Organisational Innovation and Change</a:t>
            </a:r>
          </a:p>
        </p:txBody>
      </p:sp>
      <p:grpSp>
        <p:nvGrpSpPr>
          <p:cNvPr id="77" name="Group 76">
            <a:extLst>
              <a:ext uri="{FF2B5EF4-FFF2-40B4-BE49-F238E27FC236}">
                <a16:creationId xmlns:a16="http://schemas.microsoft.com/office/drawing/2014/main" id="{64D5F743-BABA-4FAA-9A75-6D648AF3BBC8}"/>
              </a:ext>
            </a:extLst>
          </p:cNvPr>
          <p:cNvGrpSpPr/>
          <p:nvPr/>
        </p:nvGrpSpPr>
        <p:grpSpPr>
          <a:xfrm>
            <a:off x="5421177" y="4043109"/>
            <a:ext cx="1129946" cy="869389"/>
            <a:chOff x="5250419" y="4076376"/>
            <a:chExt cx="1044328" cy="869389"/>
          </a:xfrm>
        </p:grpSpPr>
        <p:sp>
          <p:nvSpPr>
            <p:cNvPr id="78" name="Rounded Rectangle 168">
              <a:extLst>
                <a:ext uri="{FF2B5EF4-FFF2-40B4-BE49-F238E27FC236}">
                  <a16:creationId xmlns:a16="http://schemas.microsoft.com/office/drawing/2014/main" id="{9B0B1DCB-0333-4771-A7E9-F5F1625D2667}"/>
                </a:ext>
              </a:extLst>
            </p:cNvPr>
            <p:cNvSpPr/>
            <p:nvPr/>
          </p:nvSpPr>
          <p:spPr>
            <a:xfrm>
              <a:off x="5261203" y="4076376"/>
              <a:ext cx="1033544" cy="869389"/>
            </a:xfrm>
            <a:prstGeom prst="roundRect">
              <a:avLst>
                <a:gd name="adj" fmla="val 150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9" name="Rectangle 78">
              <a:extLst>
                <a:ext uri="{FF2B5EF4-FFF2-40B4-BE49-F238E27FC236}">
                  <a16:creationId xmlns:a16="http://schemas.microsoft.com/office/drawing/2014/main" id="{2DB8EC8F-6FAC-433A-A0E6-8DB12C41140E}"/>
                </a:ext>
              </a:extLst>
            </p:cNvPr>
            <p:cNvSpPr/>
            <p:nvPr/>
          </p:nvSpPr>
          <p:spPr>
            <a:xfrm>
              <a:off x="5250419" y="4156740"/>
              <a:ext cx="1038128" cy="738664"/>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Designing Learning for </a:t>
              </a:r>
              <a:r>
                <a:rPr lang="en-US" sz="1050" dirty="0" err="1">
                  <a:solidFill>
                    <a:schemeClr val="bg1">
                      <a:lumMod val="95000"/>
                    </a:schemeClr>
                  </a:solidFill>
                  <a:latin typeface="Arial" panose="020B0604020202020204" pitchFamily="34" charset="0"/>
                  <a:cs typeface="Arial" panose="020B0604020202020204" pitchFamily="34" charset="0"/>
                </a:rPr>
                <a:t>Programmes</a:t>
              </a:r>
              <a:endParaRPr lang="en-US" sz="1050" b="1" dirty="0">
                <a:solidFill>
                  <a:schemeClr val="bg1">
                    <a:lumMod val="95000"/>
                  </a:schemeClr>
                </a:solidFill>
                <a:latin typeface="Arial" panose="020B0604020202020204" pitchFamily="34" charset="0"/>
                <a:cs typeface="Arial" panose="020B0604020202020204" pitchFamily="34" charset="0"/>
              </a:endParaRPr>
            </a:p>
          </p:txBody>
        </p:sp>
      </p:grpSp>
      <p:pic>
        <p:nvPicPr>
          <p:cNvPr id="39" name="Graphic 38" descr="Badge Tick1 with solid fill">
            <a:extLst>
              <a:ext uri="{FF2B5EF4-FFF2-40B4-BE49-F238E27FC236}">
                <a16:creationId xmlns:a16="http://schemas.microsoft.com/office/drawing/2014/main" id="{0735CA30-5A49-4D69-9F76-B3FBFF6C93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724" y="2865203"/>
            <a:ext cx="685800" cy="685800"/>
          </a:xfrm>
          <a:prstGeom prst="rect">
            <a:avLst/>
          </a:prstGeom>
        </p:spPr>
      </p:pic>
      <p:pic>
        <p:nvPicPr>
          <p:cNvPr id="40" name="Graphic 39" descr="Badge Tick1 with solid fill">
            <a:extLst>
              <a:ext uri="{FF2B5EF4-FFF2-40B4-BE49-F238E27FC236}">
                <a16:creationId xmlns:a16="http://schemas.microsoft.com/office/drawing/2014/main" id="{958FF8BE-522E-47FD-8362-6047D02BB8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8997" y="2871416"/>
            <a:ext cx="685800" cy="685800"/>
          </a:xfrm>
          <a:prstGeom prst="rect">
            <a:avLst/>
          </a:prstGeom>
        </p:spPr>
      </p:pic>
      <p:pic>
        <p:nvPicPr>
          <p:cNvPr id="41" name="Graphic 40" descr="Badge Tick1 with solid fill">
            <a:extLst>
              <a:ext uri="{FF2B5EF4-FFF2-40B4-BE49-F238E27FC236}">
                <a16:creationId xmlns:a16="http://schemas.microsoft.com/office/drawing/2014/main" id="{1A017273-584E-46B2-BA5E-FCA6C6FEE2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6463" y="1870479"/>
            <a:ext cx="685800" cy="685800"/>
          </a:xfrm>
          <a:prstGeom prst="rect">
            <a:avLst/>
          </a:prstGeom>
        </p:spPr>
      </p:pic>
      <p:pic>
        <p:nvPicPr>
          <p:cNvPr id="42" name="Graphic 41" descr="Badge Tick1 with solid fill">
            <a:extLst>
              <a:ext uri="{FF2B5EF4-FFF2-40B4-BE49-F238E27FC236}">
                <a16:creationId xmlns:a16="http://schemas.microsoft.com/office/drawing/2014/main" id="{7E8945A3-FBFE-4C95-B448-48643BA40F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74826" y="4713422"/>
            <a:ext cx="685800" cy="685800"/>
          </a:xfrm>
          <a:prstGeom prst="rect">
            <a:avLst/>
          </a:prstGeom>
        </p:spPr>
      </p:pic>
      <p:pic>
        <p:nvPicPr>
          <p:cNvPr id="58" name="Graphic 57" descr="Badge Tick1 with solid fill">
            <a:extLst>
              <a:ext uri="{FF2B5EF4-FFF2-40B4-BE49-F238E27FC236}">
                <a16:creationId xmlns:a16="http://schemas.microsoft.com/office/drawing/2014/main" id="{B07AE99C-B04A-48E1-8FE6-1D88ED9271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1945" y="2596370"/>
            <a:ext cx="685800" cy="685800"/>
          </a:xfrm>
          <a:prstGeom prst="rect">
            <a:avLst/>
          </a:prstGeom>
        </p:spPr>
      </p:pic>
    </p:spTree>
    <p:extLst>
      <p:ext uri="{BB962C8B-B14F-4D97-AF65-F5344CB8AC3E}">
        <p14:creationId xmlns:p14="http://schemas.microsoft.com/office/powerpoint/2010/main" val="2672609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3DB8FB1F-A430-074E-B5CF-2937119C2D32}" type="slidenum">
              <a:rPr lang="en-US" smtClean="0"/>
              <a:pPr/>
              <a:t>11</a:t>
            </a:fld>
            <a:endParaRPr lang="en-US" dirty="0"/>
          </a:p>
        </p:txBody>
      </p:sp>
      <p:sp>
        <p:nvSpPr>
          <p:cNvPr id="8" name="Title 7">
            <a:extLst>
              <a:ext uri="{FF2B5EF4-FFF2-40B4-BE49-F238E27FC236}">
                <a16:creationId xmlns:a16="http://schemas.microsoft.com/office/drawing/2014/main" id="{CE2E7559-4107-4D29-AE30-CF0D7D77FAC8}"/>
              </a:ext>
            </a:extLst>
          </p:cNvPr>
          <p:cNvSpPr>
            <a:spLocks noGrp="1"/>
          </p:cNvSpPr>
          <p:nvPr>
            <p:ph type="title"/>
          </p:nvPr>
        </p:nvSpPr>
        <p:spPr/>
        <p:txBody>
          <a:bodyPr/>
          <a:lstStyle/>
          <a:p>
            <a:endParaRPr lang="en-SG" dirty="0"/>
          </a:p>
        </p:txBody>
      </p:sp>
      <p:sp>
        <p:nvSpPr>
          <p:cNvPr id="9" name="Rectangle: Rounded Corners 8">
            <a:extLst>
              <a:ext uri="{FF2B5EF4-FFF2-40B4-BE49-F238E27FC236}">
                <a16:creationId xmlns:a16="http://schemas.microsoft.com/office/drawing/2014/main" id="{3E66C843-9C13-40D3-AB0E-C7C284AF2D51}"/>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Fees and funding</a:t>
            </a:r>
          </a:p>
        </p:txBody>
      </p:sp>
      <p:graphicFrame>
        <p:nvGraphicFramePr>
          <p:cNvPr id="2" name="Table 4">
            <a:extLst>
              <a:ext uri="{FF2B5EF4-FFF2-40B4-BE49-F238E27FC236}">
                <a16:creationId xmlns:a16="http://schemas.microsoft.com/office/drawing/2014/main" id="{ED1976BC-6B82-4B85-BEF5-93414E81DBD9}"/>
              </a:ext>
            </a:extLst>
          </p:cNvPr>
          <p:cNvGraphicFramePr>
            <a:graphicFrameLocks noGrp="1"/>
          </p:cNvGraphicFramePr>
          <p:nvPr>
            <p:extLst>
              <p:ext uri="{D42A27DB-BD31-4B8C-83A1-F6EECF244321}">
                <p14:modId xmlns:p14="http://schemas.microsoft.com/office/powerpoint/2010/main" val="1047182827"/>
              </p:ext>
            </p:extLst>
          </p:nvPr>
        </p:nvGraphicFramePr>
        <p:xfrm>
          <a:off x="444424" y="1361674"/>
          <a:ext cx="7882628" cy="4498114"/>
        </p:xfrm>
        <a:graphic>
          <a:graphicData uri="http://schemas.openxmlformats.org/drawingml/2006/table">
            <a:tbl>
              <a:tblPr firstRow="1" bandRow="1">
                <a:tableStyleId>{8EC20E35-A176-4012-BC5E-935CFFF8708E}</a:tableStyleId>
              </a:tblPr>
              <a:tblGrid>
                <a:gridCol w="1970657">
                  <a:extLst>
                    <a:ext uri="{9D8B030D-6E8A-4147-A177-3AD203B41FA5}">
                      <a16:colId xmlns:a16="http://schemas.microsoft.com/office/drawing/2014/main" val="2528529448"/>
                    </a:ext>
                  </a:extLst>
                </a:gridCol>
                <a:gridCol w="1970657">
                  <a:extLst>
                    <a:ext uri="{9D8B030D-6E8A-4147-A177-3AD203B41FA5}">
                      <a16:colId xmlns:a16="http://schemas.microsoft.com/office/drawing/2014/main" val="2615344924"/>
                    </a:ext>
                  </a:extLst>
                </a:gridCol>
                <a:gridCol w="1970657">
                  <a:extLst>
                    <a:ext uri="{9D8B030D-6E8A-4147-A177-3AD203B41FA5}">
                      <a16:colId xmlns:a16="http://schemas.microsoft.com/office/drawing/2014/main" val="2974976650"/>
                    </a:ext>
                  </a:extLst>
                </a:gridCol>
                <a:gridCol w="1970657">
                  <a:extLst>
                    <a:ext uri="{9D8B030D-6E8A-4147-A177-3AD203B41FA5}">
                      <a16:colId xmlns:a16="http://schemas.microsoft.com/office/drawing/2014/main" val="868865925"/>
                    </a:ext>
                  </a:extLst>
                </a:gridCol>
              </a:tblGrid>
              <a:tr h="672514">
                <a:tc rowSpan="2">
                  <a:txBody>
                    <a:bodyPr/>
                    <a:lstStyle/>
                    <a:p>
                      <a:pPr algn="ctr"/>
                      <a:endParaRPr lang="en-SG" sz="1800" dirty="0"/>
                    </a:p>
                  </a:txBody>
                  <a:tcPr marL="91782" marR="91782" marT="45891" marB="45891">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rowSpan="2">
                  <a:txBody>
                    <a:bodyPr/>
                    <a:lstStyle/>
                    <a:p>
                      <a:pPr algn="ctr"/>
                      <a:r>
                        <a:rPr lang="en-SG" sz="1800" dirty="0"/>
                        <a:t>Masters</a:t>
                      </a:r>
                    </a:p>
                  </a:txBody>
                  <a:tcPr marL="91782" marR="91782" marT="45891" marB="45891" anchor="ct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gridSpan="2">
                  <a:txBody>
                    <a:bodyPr/>
                    <a:lstStyle/>
                    <a:p>
                      <a:pPr algn="ctr"/>
                      <a:r>
                        <a:rPr lang="en-SG" sz="1800" dirty="0"/>
                        <a:t>Graduate Certificate</a:t>
                      </a:r>
                    </a:p>
                  </a:txBody>
                  <a:tcPr marL="91782" marR="91782" marT="45891" marB="45891" anchor="ct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hMerge="1">
                  <a:txBody>
                    <a:bodyPr/>
                    <a:lstStyle/>
                    <a:p>
                      <a:endParaRPr lang="en-SG" sz="1800" dirty="0"/>
                    </a:p>
                  </a:txBody>
                  <a:tcPr marL="91782" marR="91782" marT="45891" marB="45891"/>
                </a:tc>
                <a:extLst>
                  <a:ext uri="{0D108BD9-81ED-4DB2-BD59-A6C34878D82A}">
                    <a16:rowId xmlns:a16="http://schemas.microsoft.com/office/drawing/2014/main" val="976600928"/>
                  </a:ext>
                </a:extLst>
              </a:tr>
              <a:tr h="329729">
                <a:tc vMerge="1">
                  <a:txBody>
                    <a:bodyPr/>
                    <a:lstStyle/>
                    <a:p>
                      <a:endParaRPr lang="en-SG" sz="1800" dirty="0"/>
                    </a:p>
                  </a:txBody>
                  <a:tcPr marL="91782" marR="91782" marT="45891" marB="45891">
                    <a:lnL>
                      <a:noFill/>
                    </a:lnL>
                    <a:lnR>
                      <a:noFill/>
                    </a:lnR>
                    <a:lnT>
                      <a:noFill/>
                    </a:lnT>
                    <a:lnB>
                      <a:noFill/>
                    </a:lnB>
                    <a:lnTlToBr w="12700" cmpd="sng">
                      <a:noFill/>
                      <a:prstDash val="solid"/>
                    </a:lnTlToBr>
                    <a:lnBlToTr w="12700" cmpd="sng">
                      <a:noFill/>
                      <a:prstDash val="solid"/>
                    </a:lnBlToTr>
                  </a:tcPr>
                </a:tc>
                <a:tc vMerge="1">
                  <a:txBody>
                    <a:bodyPr/>
                    <a:lstStyle/>
                    <a:p>
                      <a:endParaRPr lang="en-SG" sz="1800" dirty="0"/>
                    </a:p>
                  </a:txBody>
                  <a:tcPr marL="91782" marR="91782" marT="45891" marB="45891">
                    <a:lnL>
                      <a:noFill/>
                    </a:lnL>
                  </a:tcPr>
                </a:tc>
                <a:tc>
                  <a:txBody>
                    <a:bodyPr/>
                    <a:lstStyle/>
                    <a:p>
                      <a:pPr algn="ctr"/>
                      <a:r>
                        <a:rPr lang="en-SG" sz="1400" dirty="0"/>
                        <a:t>Compulsory</a:t>
                      </a:r>
                    </a:p>
                  </a:txBody>
                  <a:tcPr marL="91782" marR="91782" marT="45891" marB="45891">
                    <a:lnL w="25400" cmpd="sng">
                      <a:noFill/>
                    </a:lnL>
                    <a:lnT w="25400" cmpd="sng">
                      <a:noFill/>
                    </a:lnT>
                    <a:solidFill>
                      <a:srgbClr val="00AA9B">
                        <a:alpha val="29020"/>
                      </a:srgbClr>
                    </a:solidFill>
                  </a:tcPr>
                </a:tc>
                <a:tc>
                  <a:txBody>
                    <a:bodyPr/>
                    <a:lstStyle/>
                    <a:p>
                      <a:pPr algn="ctr"/>
                      <a:r>
                        <a:rPr lang="en-SG" sz="1400" dirty="0"/>
                        <a:t>Elective</a:t>
                      </a:r>
                    </a:p>
                  </a:txBody>
                  <a:tcPr marL="91782" marR="91782" marT="45891" marB="45891">
                    <a:lnT w="25400" cmpd="sng">
                      <a:noFill/>
                    </a:lnT>
                    <a:solidFill>
                      <a:srgbClr val="00AA9B">
                        <a:alpha val="29020"/>
                      </a:srgbClr>
                    </a:solidFill>
                  </a:tcPr>
                </a:tc>
                <a:extLst>
                  <a:ext uri="{0D108BD9-81ED-4DB2-BD59-A6C34878D82A}">
                    <a16:rowId xmlns:a16="http://schemas.microsoft.com/office/drawing/2014/main" val="966918569"/>
                  </a:ext>
                </a:extLst>
              </a:tr>
              <a:tr h="708426">
                <a:tc>
                  <a:txBody>
                    <a:bodyPr/>
                    <a:lstStyle/>
                    <a:p>
                      <a:r>
                        <a:rPr lang="en-SG" sz="1600" dirty="0">
                          <a:solidFill>
                            <a:schemeClr val="bg2">
                              <a:lumMod val="10000"/>
                            </a:schemeClr>
                          </a:solidFill>
                        </a:rPr>
                        <a:t>Application Fee</a:t>
                      </a:r>
                    </a:p>
                  </a:txBody>
                  <a:tcPr marL="91782" marR="91782" marT="45891" marB="45891">
                    <a:lnT w="25400" cmpd="sng">
                      <a:noFill/>
                    </a:lnT>
                  </a:tcPr>
                </a:tc>
                <a:tc>
                  <a:txBody>
                    <a:bodyPr/>
                    <a:lstStyle/>
                    <a:p>
                      <a:pPr algn="ctr"/>
                      <a:r>
                        <a:rPr lang="en-SG" sz="1600" dirty="0">
                          <a:solidFill>
                            <a:schemeClr val="bg2">
                              <a:lumMod val="10000"/>
                            </a:schemeClr>
                          </a:solidFill>
                        </a:rPr>
                        <a:t>$64.80</a:t>
                      </a:r>
                      <a:br>
                        <a:rPr lang="en-SG" sz="1600" dirty="0">
                          <a:solidFill>
                            <a:schemeClr val="bg2">
                              <a:lumMod val="10000"/>
                            </a:schemeClr>
                          </a:solidFill>
                        </a:rPr>
                      </a:br>
                      <a:r>
                        <a:rPr lang="en-SG" sz="1600" dirty="0">
                          <a:solidFill>
                            <a:schemeClr val="bg2">
                              <a:lumMod val="10000"/>
                            </a:schemeClr>
                          </a:solidFill>
                        </a:rPr>
                        <a:t>(one-time)</a:t>
                      </a:r>
                    </a:p>
                  </a:txBody>
                  <a:tcPr marL="91782" marR="91782" marT="45891" marB="45891">
                    <a:lnT w="25400" cmpd="sng">
                      <a:noFill/>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SG" sz="1600" dirty="0">
                          <a:solidFill>
                            <a:schemeClr val="bg2">
                              <a:lumMod val="10000"/>
                            </a:schemeClr>
                          </a:solidFill>
                        </a:rPr>
                        <a:t>$64.80</a:t>
                      </a:r>
                      <a:br>
                        <a:rPr lang="en-SG" sz="1600" dirty="0">
                          <a:solidFill>
                            <a:schemeClr val="bg2">
                              <a:lumMod val="10000"/>
                            </a:schemeClr>
                          </a:solidFill>
                        </a:rPr>
                      </a:br>
                      <a:r>
                        <a:rPr lang="en-SG" sz="1600" dirty="0">
                          <a:solidFill>
                            <a:schemeClr val="bg2">
                              <a:lumMod val="10000"/>
                            </a:schemeClr>
                          </a:solidFill>
                        </a:rPr>
                        <a:t>(per application)</a:t>
                      </a:r>
                    </a:p>
                  </a:txBody>
                  <a:tcPr marL="91782" marR="91782" marT="45891" marB="4589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SG" sz="1600" dirty="0">
                          <a:solidFill>
                            <a:schemeClr val="bg2">
                              <a:lumMod val="10000"/>
                            </a:schemeClr>
                          </a:solidFill>
                        </a:rPr>
                        <a:t>$64.80</a:t>
                      </a:r>
                      <a:br>
                        <a:rPr lang="en-SG" sz="1600" dirty="0">
                          <a:solidFill>
                            <a:schemeClr val="bg2">
                              <a:lumMod val="10000"/>
                            </a:schemeClr>
                          </a:solidFill>
                        </a:rPr>
                      </a:br>
                      <a:r>
                        <a:rPr lang="en-SG" sz="1600" dirty="0">
                          <a:solidFill>
                            <a:schemeClr val="bg2">
                              <a:lumMod val="10000"/>
                            </a:schemeClr>
                          </a:solidFill>
                        </a:rPr>
                        <a:t>(per application)</a:t>
                      </a:r>
                    </a:p>
                  </a:txBody>
                  <a:tcPr marL="91782" marR="91782" marT="45891" marB="45891"/>
                </a:tc>
                <a:extLst>
                  <a:ext uri="{0D108BD9-81ED-4DB2-BD59-A6C34878D82A}">
                    <a16:rowId xmlns:a16="http://schemas.microsoft.com/office/drawing/2014/main" val="2155443690"/>
                  </a:ext>
                </a:extLst>
              </a:tr>
              <a:tr h="708426">
                <a:tc>
                  <a:txBody>
                    <a:bodyPr/>
                    <a:lstStyle/>
                    <a:p>
                      <a:r>
                        <a:rPr lang="en-SG" sz="1600" dirty="0">
                          <a:solidFill>
                            <a:schemeClr val="bg2">
                              <a:lumMod val="10000"/>
                            </a:schemeClr>
                          </a:solidFill>
                        </a:rPr>
                        <a:t>Full Programme Fee</a:t>
                      </a:r>
                    </a:p>
                  </a:txBody>
                  <a:tcPr marL="91782" marR="91782" marT="45891" marB="45891"/>
                </a:tc>
                <a:tc>
                  <a:txBody>
                    <a:bodyPr/>
                    <a:lstStyle/>
                    <a:p>
                      <a:pPr algn="ctr"/>
                      <a:r>
                        <a:rPr lang="en-SG" sz="1600" dirty="0">
                          <a:solidFill>
                            <a:schemeClr val="bg2">
                              <a:lumMod val="10000"/>
                            </a:schemeClr>
                          </a:solidFill>
                        </a:rPr>
                        <a:t>$28,512.00 </a:t>
                      </a:r>
                    </a:p>
                  </a:txBody>
                  <a:tcPr marL="91782" marR="91782" marT="45891" marB="45891"/>
                </a:tc>
                <a:tc>
                  <a:txBody>
                    <a:bodyPr/>
                    <a:lstStyle/>
                    <a:p>
                      <a:pPr algn="ctr"/>
                      <a:r>
                        <a:rPr lang="en-SG" sz="1600" dirty="0">
                          <a:solidFill>
                            <a:schemeClr val="bg2">
                              <a:lumMod val="10000"/>
                            </a:schemeClr>
                          </a:solidFill>
                        </a:rPr>
                        <a:t>$7,128.00 </a:t>
                      </a:r>
                    </a:p>
                  </a:txBody>
                  <a:tcPr marL="91782" marR="91782" marT="45891" marB="4589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SG" sz="1600" dirty="0">
                          <a:solidFill>
                            <a:schemeClr val="bg2">
                              <a:lumMod val="10000"/>
                            </a:schemeClr>
                          </a:solidFill>
                        </a:rPr>
                        <a:t>$</a:t>
                      </a:r>
                      <a:r>
                        <a:rPr lang="en-SG" sz="1800" b="0" i="0" kern="1200" dirty="0">
                          <a:solidFill>
                            <a:schemeClr val="bg2">
                              <a:lumMod val="10000"/>
                            </a:schemeClr>
                          </a:solidFill>
                          <a:effectLst/>
                          <a:latin typeface="+mn-lt"/>
                          <a:ea typeface="+mn-ea"/>
                          <a:cs typeface="+mn-cs"/>
                        </a:rPr>
                        <a:t>7,128.00</a:t>
                      </a:r>
                      <a:endParaRPr lang="en-SG" sz="1600" dirty="0">
                        <a:solidFill>
                          <a:schemeClr val="bg2">
                            <a:lumMod val="10000"/>
                          </a:schemeClr>
                        </a:solidFill>
                      </a:endParaRPr>
                    </a:p>
                    <a:p>
                      <a:pPr algn="ctr"/>
                      <a:endParaRPr lang="en-SG" sz="1600" dirty="0">
                        <a:solidFill>
                          <a:schemeClr val="bg2">
                            <a:lumMod val="10000"/>
                          </a:schemeClr>
                        </a:solidFill>
                      </a:endParaRPr>
                    </a:p>
                  </a:txBody>
                  <a:tcPr marL="91782" marR="91782" marT="45891" marB="45891"/>
                </a:tc>
                <a:extLst>
                  <a:ext uri="{0D108BD9-81ED-4DB2-BD59-A6C34878D82A}">
                    <a16:rowId xmlns:a16="http://schemas.microsoft.com/office/drawing/2014/main" val="3857101453"/>
                  </a:ext>
                </a:extLst>
              </a:tr>
              <a:tr h="1011877">
                <a:tc>
                  <a:txBody>
                    <a:bodyPr/>
                    <a:lstStyle/>
                    <a:p>
                      <a:r>
                        <a:rPr lang="en-SG" sz="1600" dirty="0">
                          <a:solidFill>
                            <a:schemeClr val="bg2">
                              <a:lumMod val="10000"/>
                            </a:schemeClr>
                          </a:solidFill>
                        </a:rPr>
                        <a:t>Fee after </a:t>
                      </a:r>
                      <a:r>
                        <a:rPr lang="en-SG" sz="1600" dirty="0" err="1">
                          <a:solidFill>
                            <a:schemeClr val="bg2">
                              <a:lumMod val="10000"/>
                            </a:schemeClr>
                          </a:solidFill>
                        </a:rPr>
                        <a:t>SkillsFuture</a:t>
                      </a:r>
                      <a:r>
                        <a:rPr lang="en-SG" sz="1600" dirty="0">
                          <a:solidFill>
                            <a:schemeClr val="bg2">
                              <a:lumMod val="10000"/>
                            </a:schemeClr>
                          </a:solidFill>
                        </a:rPr>
                        <a:t> Funding</a:t>
                      </a:r>
                    </a:p>
                  </a:txBody>
                  <a:tcPr marL="91782" marR="91782" marT="45891" marB="45891"/>
                </a:tc>
                <a:tc>
                  <a:txBody>
                    <a:bodyPr/>
                    <a:lstStyle/>
                    <a:p>
                      <a:pPr algn="ctr"/>
                      <a:r>
                        <a:rPr lang="en-SG" sz="1600" dirty="0">
                          <a:solidFill>
                            <a:schemeClr val="bg2">
                              <a:lumMod val="10000"/>
                            </a:schemeClr>
                          </a:solidFill>
                        </a:rPr>
                        <a:t>$18,532.80</a:t>
                      </a:r>
                    </a:p>
                  </a:txBody>
                  <a:tcPr marL="91782" marR="91782" marT="45891" marB="45891"/>
                </a:tc>
                <a:tc>
                  <a:txBody>
                    <a:bodyPr/>
                    <a:lstStyle/>
                    <a:p>
                      <a:pPr algn="ctr"/>
                      <a:r>
                        <a:rPr lang="en-SG" sz="1600" dirty="0">
                          <a:solidFill>
                            <a:schemeClr val="bg2">
                              <a:lumMod val="10000"/>
                            </a:schemeClr>
                          </a:solidFill>
                        </a:rPr>
                        <a:t>$2,138.40</a:t>
                      </a:r>
                    </a:p>
                  </a:txBody>
                  <a:tcPr marL="91782" marR="91782" marT="45891" marB="45891"/>
                </a:tc>
                <a:tc>
                  <a:txBody>
                    <a:bodyPr/>
                    <a:lstStyle/>
                    <a:p>
                      <a:pPr algn="ctr"/>
                      <a:r>
                        <a:rPr lang="en-SG" sz="1600" dirty="0">
                          <a:solidFill>
                            <a:schemeClr val="bg2">
                              <a:lumMod val="10000"/>
                            </a:schemeClr>
                          </a:solidFill>
                        </a:rPr>
                        <a:t>NIL</a:t>
                      </a:r>
                    </a:p>
                  </a:txBody>
                  <a:tcPr marL="91782" marR="91782" marT="45891" marB="45891"/>
                </a:tc>
                <a:extLst>
                  <a:ext uri="{0D108BD9-81ED-4DB2-BD59-A6C34878D82A}">
                    <a16:rowId xmlns:a16="http://schemas.microsoft.com/office/drawing/2014/main" val="3906396576"/>
                  </a:ext>
                </a:extLst>
              </a:tr>
              <a:tr h="1026743">
                <a:tc>
                  <a:txBody>
                    <a:bodyPr/>
                    <a:lstStyle/>
                    <a:p>
                      <a:r>
                        <a:rPr lang="en-SG" sz="1600" dirty="0">
                          <a:solidFill>
                            <a:schemeClr val="bg2">
                              <a:lumMod val="10000"/>
                            </a:schemeClr>
                          </a:solidFill>
                        </a:rPr>
                        <a:t>Fee after </a:t>
                      </a:r>
                      <a:r>
                        <a:rPr lang="en-SG" sz="1600" dirty="0" err="1">
                          <a:solidFill>
                            <a:schemeClr val="bg2">
                              <a:lumMod val="10000"/>
                            </a:schemeClr>
                          </a:solidFill>
                        </a:rPr>
                        <a:t>SkillsFuture</a:t>
                      </a:r>
                      <a:r>
                        <a:rPr lang="en-SG" sz="1600" dirty="0">
                          <a:solidFill>
                            <a:schemeClr val="bg2">
                              <a:lumMod val="10000"/>
                            </a:schemeClr>
                          </a:solidFill>
                        </a:rPr>
                        <a:t> Mid-Career Enhanced Subsidy</a:t>
                      </a:r>
                    </a:p>
                  </a:txBody>
                  <a:tcPr marL="91782" marR="91782" marT="45891" marB="45891"/>
                </a:tc>
                <a:tc>
                  <a:txBody>
                    <a:bodyPr/>
                    <a:lstStyle/>
                    <a:p>
                      <a:pPr algn="ctr"/>
                      <a:r>
                        <a:rPr lang="en-SG" sz="1600" dirty="0">
                          <a:solidFill>
                            <a:schemeClr val="bg2">
                              <a:lumMod val="10000"/>
                            </a:schemeClr>
                          </a:solidFill>
                        </a:rPr>
                        <a:t>$15,892.80</a:t>
                      </a:r>
                    </a:p>
                  </a:txBody>
                  <a:tcPr marL="91782" marR="91782" marT="45891" marB="45891"/>
                </a:tc>
                <a:tc>
                  <a:txBody>
                    <a:bodyPr/>
                    <a:lstStyle/>
                    <a:p>
                      <a:pPr algn="ctr"/>
                      <a:r>
                        <a:rPr lang="en-SG" sz="1600" dirty="0">
                          <a:solidFill>
                            <a:schemeClr val="bg2">
                              <a:lumMod val="10000"/>
                            </a:schemeClr>
                          </a:solidFill>
                        </a:rPr>
                        <a:t>$818.40</a:t>
                      </a:r>
                    </a:p>
                  </a:txBody>
                  <a:tcPr marL="91782" marR="91782" marT="45891" marB="45891"/>
                </a:tc>
                <a:tc>
                  <a:txBody>
                    <a:bodyPr/>
                    <a:lstStyle/>
                    <a:p>
                      <a:pPr algn="ctr"/>
                      <a:r>
                        <a:rPr lang="en-SG" sz="1600" dirty="0">
                          <a:solidFill>
                            <a:schemeClr val="bg2">
                              <a:lumMod val="10000"/>
                            </a:schemeClr>
                          </a:solidFill>
                        </a:rPr>
                        <a:t>NIL</a:t>
                      </a:r>
                    </a:p>
                  </a:txBody>
                  <a:tcPr marL="91782" marR="91782" marT="45891" marB="45891"/>
                </a:tc>
                <a:extLst>
                  <a:ext uri="{0D108BD9-81ED-4DB2-BD59-A6C34878D82A}">
                    <a16:rowId xmlns:a16="http://schemas.microsoft.com/office/drawing/2014/main" val="3146973105"/>
                  </a:ext>
                </a:extLst>
              </a:tr>
            </a:tbl>
          </a:graphicData>
        </a:graphic>
      </p:graphicFrame>
      <p:sp>
        <p:nvSpPr>
          <p:cNvPr id="5" name="TextBox 4">
            <a:extLst>
              <a:ext uri="{FF2B5EF4-FFF2-40B4-BE49-F238E27FC236}">
                <a16:creationId xmlns:a16="http://schemas.microsoft.com/office/drawing/2014/main" id="{59596180-BFAB-4F21-B079-5FC8D8D0FE56}"/>
              </a:ext>
            </a:extLst>
          </p:cNvPr>
          <p:cNvSpPr txBox="1"/>
          <p:nvPr/>
        </p:nvSpPr>
        <p:spPr>
          <a:xfrm>
            <a:off x="444424" y="5879738"/>
            <a:ext cx="4690872" cy="914400"/>
          </a:xfrm>
          <a:prstGeom prst="rect">
            <a:avLst/>
          </a:prstGeom>
        </p:spPr>
        <p:txBody>
          <a:bodyPr vert="horz" wrap="none" lIns="0" tIns="0" rIns="0" bIns="0" rtlCol="0" anchor="t" anchorCtr="0">
            <a:noAutofit/>
          </a:bodyPr>
          <a:lstStyle/>
          <a:p>
            <a:r>
              <a:rPr lang="en-SG" sz="1400" dirty="0">
                <a:solidFill>
                  <a:srgbClr val="240060"/>
                </a:solidFill>
              </a:rPr>
              <a:t>Fees displayed are inclusive of GST</a:t>
            </a:r>
          </a:p>
        </p:txBody>
      </p:sp>
    </p:spTree>
    <p:extLst>
      <p:ext uri="{BB962C8B-B14F-4D97-AF65-F5344CB8AC3E}">
        <p14:creationId xmlns:p14="http://schemas.microsoft.com/office/powerpoint/2010/main" val="1748145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C1C51EB6-6B7D-FB88-91A1-4A73138478B6}"/>
              </a:ext>
            </a:extLst>
          </p:cNvPr>
          <p:cNvSpPr>
            <a:spLocks noGrp="1"/>
          </p:cNvSpPr>
          <p:nvPr>
            <p:ph type="ftr" sz="quarter" idx="11"/>
          </p:nvPr>
        </p:nvSpPr>
        <p:spPr>
          <a:xfrm>
            <a:off x="746126" y="6491769"/>
            <a:ext cx="7497166" cy="249600"/>
          </a:xfrm>
        </p:spPr>
        <p:txBody>
          <a:bodyPr/>
          <a:lstStyle/>
          <a:p>
            <a:endParaRPr lang="en-US"/>
          </a:p>
        </p:txBody>
      </p:sp>
      <p:sp>
        <p:nvSpPr>
          <p:cNvPr id="4" name="Slide Number Placeholder 3"/>
          <p:cNvSpPr>
            <a:spLocks noGrp="1"/>
          </p:cNvSpPr>
          <p:nvPr>
            <p:ph type="sldNum" sz="quarter" idx="12"/>
          </p:nvPr>
        </p:nvSpPr>
        <p:spPr>
          <a:xfrm>
            <a:off x="8327050" y="6491768"/>
            <a:ext cx="258338" cy="249602"/>
          </a:xfrm>
        </p:spPr>
        <p:txBody>
          <a:bodyPr vert="horz" lIns="0" tIns="0" rIns="0" bIns="0" rtlCol="0" anchor="b">
            <a:normAutofit/>
          </a:bodyPr>
          <a:lstStyle/>
          <a:p>
            <a:pPr>
              <a:spcAft>
                <a:spcPts val="600"/>
              </a:spcAft>
            </a:pPr>
            <a:fld id="{3DB8FB1F-A430-074E-B5CF-2937119C2D32}" type="slidenum">
              <a:rPr lang="en-US" smtClean="0"/>
              <a:pPr>
                <a:spcAft>
                  <a:spcPts val="600"/>
                </a:spcAft>
              </a:pPr>
              <a:t>12</a:t>
            </a:fld>
            <a:endParaRPr lang="en-US"/>
          </a:p>
        </p:txBody>
      </p:sp>
      <p:graphicFrame>
        <p:nvGraphicFramePr>
          <p:cNvPr id="3" name="Table 2">
            <a:extLst>
              <a:ext uri="{FF2B5EF4-FFF2-40B4-BE49-F238E27FC236}">
                <a16:creationId xmlns:a16="http://schemas.microsoft.com/office/drawing/2014/main" id="{7878FD5C-057F-C8DB-E77D-D5B1A4ADD2F4}"/>
              </a:ext>
            </a:extLst>
          </p:cNvPr>
          <p:cNvGraphicFramePr>
            <a:graphicFrameLocks noGrp="1"/>
          </p:cNvGraphicFramePr>
          <p:nvPr>
            <p:extLst>
              <p:ext uri="{D42A27DB-BD31-4B8C-83A1-F6EECF244321}">
                <p14:modId xmlns:p14="http://schemas.microsoft.com/office/powerpoint/2010/main" val="3373045825"/>
              </p:ext>
            </p:extLst>
          </p:nvPr>
        </p:nvGraphicFramePr>
        <p:xfrm>
          <a:off x="463550" y="1385916"/>
          <a:ext cx="7672412" cy="4570423"/>
        </p:xfrm>
        <a:graphic>
          <a:graphicData uri="http://schemas.openxmlformats.org/drawingml/2006/table">
            <a:tbl>
              <a:tblPr firstRow="1" bandRow="1">
                <a:tableStyleId>{5C22544A-7EE6-4342-B048-85BDC9FD1C3A}</a:tableStyleId>
              </a:tblPr>
              <a:tblGrid>
                <a:gridCol w="929426">
                  <a:extLst>
                    <a:ext uri="{9D8B030D-6E8A-4147-A177-3AD203B41FA5}">
                      <a16:colId xmlns:a16="http://schemas.microsoft.com/office/drawing/2014/main" val="28010331"/>
                    </a:ext>
                  </a:extLst>
                </a:gridCol>
                <a:gridCol w="1502133">
                  <a:extLst>
                    <a:ext uri="{9D8B030D-6E8A-4147-A177-3AD203B41FA5}">
                      <a16:colId xmlns:a16="http://schemas.microsoft.com/office/drawing/2014/main" val="1870216430"/>
                    </a:ext>
                  </a:extLst>
                </a:gridCol>
                <a:gridCol w="1746951">
                  <a:extLst>
                    <a:ext uri="{9D8B030D-6E8A-4147-A177-3AD203B41FA5}">
                      <a16:colId xmlns:a16="http://schemas.microsoft.com/office/drawing/2014/main" val="1459342972"/>
                    </a:ext>
                  </a:extLst>
                </a:gridCol>
                <a:gridCol w="1746951">
                  <a:extLst>
                    <a:ext uri="{9D8B030D-6E8A-4147-A177-3AD203B41FA5}">
                      <a16:colId xmlns:a16="http://schemas.microsoft.com/office/drawing/2014/main" val="2628729311"/>
                    </a:ext>
                  </a:extLst>
                </a:gridCol>
                <a:gridCol w="1746951">
                  <a:extLst>
                    <a:ext uri="{9D8B030D-6E8A-4147-A177-3AD203B41FA5}">
                      <a16:colId xmlns:a16="http://schemas.microsoft.com/office/drawing/2014/main" val="3403516270"/>
                    </a:ext>
                  </a:extLst>
                </a:gridCol>
              </a:tblGrid>
              <a:tr h="302836">
                <a:tc>
                  <a:txBody>
                    <a:bodyPr/>
                    <a:lstStyle/>
                    <a:p>
                      <a:pPr algn="ctr" fontAlgn="t"/>
                      <a:r>
                        <a:rPr lang="en-SG" sz="1600" u="none" strike="noStrike">
                          <a:effectLst/>
                        </a:rPr>
                        <a:t>Week</a:t>
                      </a:r>
                      <a:endParaRPr lang="en-SG" sz="1600" b="1" i="0" u="none" strike="noStrike">
                        <a:solidFill>
                          <a:srgbClr val="000000"/>
                        </a:solidFill>
                        <a:effectLst/>
                        <a:latin typeface="Calibri" panose="020F0502020204030204" pitchFamily="34" charset="0"/>
                      </a:endParaRPr>
                    </a:p>
                  </a:txBody>
                  <a:tcPr marL="7862" marR="7862" marT="7862" marB="0"/>
                </a:tc>
                <a:tc>
                  <a:txBody>
                    <a:bodyPr/>
                    <a:lstStyle/>
                    <a:p>
                      <a:pPr algn="ctr" fontAlgn="t"/>
                      <a:r>
                        <a:rPr lang="en-SG" sz="1600" u="none" strike="noStrike">
                          <a:effectLst/>
                        </a:rPr>
                        <a:t>Day</a:t>
                      </a:r>
                      <a:endParaRPr lang="en-SG" sz="1600" b="1" i="0" u="none" strike="noStrike">
                        <a:solidFill>
                          <a:srgbClr val="000000"/>
                        </a:solidFill>
                        <a:effectLst/>
                        <a:latin typeface="Calibri" panose="020F0502020204030204" pitchFamily="34" charset="0"/>
                      </a:endParaRPr>
                    </a:p>
                  </a:txBody>
                  <a:tcPr marL="7862" marR="7862" marT="7862" marB="0"/>
                </a:tc>
                <a:tc>
                  <a:txBody>
                    <a:bodyPr/>
                    <a:lstStyle/>
                    <a:p>
                      <a:pPr algn="ctr" fontAlgn="t"/>
                      <a:r>
                        <a:rPr lang="en-SG" sz="1600" u="none" strike="noStrike">
                          <a:effectLst/>
                        </a:rPr>
                        <a:t>Course 1</a:t>
                      </a:r>
                      <a:endParaRPr lang="en-SG" sz="1600" b="1" i="0" u="none" strike="noStrike">
                        <a:solidFill>
                          <a:srgbClr val="000000"/>
                        </a:solidFill>
                        <a:effectLst/>
                        <a:latin typeface="Calibri" panose="020F0502020204030204" pitchFamily="34" charset="0"/>
                      </a:endParaRPr>
                    </a:p>
                  </a:txBody>
                  <a:tcPr marL="7862" marR="7862" marT="7862" marB="0"/>
                </a:tc>
                <a:tc>
                  <a:txBody>
                    <a:bodyPr/>
                    <a:lstStyle/>
                    <a:p>
                      <a:pPr algn="ctr" fontAlgn="t"/>
                      <a:r>
                        <a:rPr lang="en-SG" sz="1600" u="none" strike="noStrike">
                          <a:effectLst/>
                        </a:rPr>
                        <a:t>Course 2</a:t>
                      </a:r>
                      <a:endParaRPr lang="en-SG" sz="1600" b="1" i="0" u="none" strike="noStrike">
                        <a:solidFill>
                          <a:srgbClr val="000000"/>
                        </a:solidFill>
                        <a:effectLst/>
                        <a:latin typeface="Calibri" panose="020F0502020204030204" pitchFamily="34" charset="0"/>
                      </a:endParaRPr>
                    </a:p>
                  </a:txBody>
                  <a:tcPr marL="7862" marR="7862" marT="7862" marB="0"/>
                </a:tc>
                <a:tc>
                  <a:txBody>
                    <a:bodyPr/>
                    <a:lstStyle/>
                    <a:p>
                      <a:pPr algn="ctr" fontAlgn="t"/>
                      <a:r>
                        <a:rPr lang="en-SG" sz="1600" u="none" strike="noStrike">
                          <a:effectLst/>
                        </a:rPr>
                        <a:t>Course 3</a:t>
                      </a:r>
                      <a:endParaRPr lang="en-SG" sz="1600" b="1" i="0" u="none" strike="noStrike">
                        <a:solidFill>
                          <a:srgbClr val="000000"/>
                        </a:solidFill>
                        <a:effectLst/>
                        <a:latin typeface="Calibri" panose="020F0502020204030204" pitchFamily="34" charset="0"/>
                      </a:endParaRPr>
                    </a:p>
                  </a:txBody>
                  <a:tcPr marL="7862" marR="7862" marT="7862" marB="0"/>
                </a:tc>
                <a:extLst>
                  <a:ext uri="{0D108BD9-81ED-4DB2-BD59-A6C34878D82A}">
                    <a16:rowId xmlns:a16="http://schemas.microsoft.com/office/drawing/2014/main" val="1555199723"/>
                  </a:ext>
                </a:extLst>
              </a:tr>
              <a:tr h="302836">
                <a:tc>
                  <a:txBody>
                    <a:bodyPr/>
                    <a:lstStyle/>
                    <a:p>
                      <a:pPr algn="ctr" fontAlgn="b"/>
                      <a:r>
                        <a:rPr lang="en-SG" sz="1600" u="none" strike="noStrike">
                          <a:effectLst/>
                        </a:rPr>
                        <a:t>1</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Saturday</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Full day (8h)</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2170563547"/>
                  </a:ext>
                </a:extLst>
              </a:tr>
              <a:tr h="302836">
                <a:tc>
                  <a:txBody>
                    <a:bodyPr/>
                    <a:lstStyle/>
                    <a:p>
                      <a:pPr algn="ctr" fontAlgn="b"/>
                      <a:r>
                        <a:rPr lang="en-SG" sz="1600" u="none" strike="noStrike">
                          <a:effectLst/>
                        </a:rPr>
                        <a:t>2</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Saturday</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Full day (8h)</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130674816"/>
                  </a:ext>
                </a:extLst>
              </a:tr>
              <a:tr h="302836">
                <a:tc>
                  <a:txBody>
                    <a:bodyPr/>
                    <a:lstStyle/>
                    <a:p>
                      <a:pPr algn="ctr" fontAlgn="b"/>
                      <a:r>
                        <a:rPr lang="en-SG" sz="1600" u="none" strike="noStrike">
                          <a:effectLst/>
                        </a:rPr>
                        <a:t>3</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Saturday</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i="1" u="none" strike="noStrike" dirty="0">
                          <a:effectLst/>
                        </a:rPr>
                        <a:t>self-study</a:t>
                      </a:r>
                      <a:endParaRPr lang="en-SG" sz="1600" b="1" i="1" u="none" strike="noStrike" dirty="0">
                        <a:solidFill>
                          <a:srgbClr val="70AD47"/>
                        </a:solidFill>
                        <a:effectLst/>
                        <a:latin typeface="Calibri" panose="020F0502020204030204" pitchFamily="34" charset="0"/>
                      </a:endParaRPr>
                    </a:p>
                  </a:txBody>
                  <a:tcPr marL="7862" marR="7862" marT="7862" marB="0" anchor="b"/>
                </a:tc>
                <a:tc>
                  <a:txBody>
                    <a:bodyPr/>
                    <a:lstStyle/>
                    <a:p>
                      <a:pPr algn="ctr" fontAlgn="t"/>
                      <a:r>
                        <a:rPr lang="en-SG" sz="1600" u="none" strike="noStrike">
                          <a:effectLst/>
                        </a:rPr>
                        <a:t> </a:t>
                      </a:r>
                      <a:endParaRPr lang="en-SG" sz="1600" b="0" i="0" u="none" strike="noStrike">
                        <a:solidFill>
                          <a:srgbClr val="0070C0"/>
                        </a:solidFill>
                        <a:effectLst/>
                        <a:latin typeface="Calibri" panose="020F0502020204030204" pitchFamily="34" charset="0"/>
                      </a:endParaRPr>
                    </a:p>
                  </a:txBody>
                  <a:tcPr marL="7862" marR="7862" marT="7862" marB="0"/>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948543742"/>
                  </a:ext>
                </a:extLst>
              </a:tr>
              <a:tr h="302836">
                <a:tc>
                  <a:txBody>
                    <a:bodyPr/>
                    <a:lstStyle/>
                    <a:p>
                      <a:pPr algn="ctr" fontAlgn="b"/>
                      <a:r>
                        <a:rPr lang="en-SG" sz="1600" u="none" strike="noStrike">
                          <a:effectLst/>
                        </a:rPr>
                        <a:t>4</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dirty="0">
                          <a:effectLst/>
                        </a:rPr>
                        <a:t>Saturday</a:t>
                      </a:r>
                      <a:endParaRPr lang="en-SG" sz="1600" b="0" i="0" u="none" strike="noStrike" dirty="0">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Full day (8h)</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dirty="0">
                          <a:effectLst/>
                        </a:rPr>
                        <a:t> </a:t>
                      </a:r>
                      <a:endParaRPr lang="en-SG" sz="1600" b="0" i="0" u="none" strike="noStrike" dirty="0">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3275472127"/>
                  </a:ext>
                </a:extLst>
              </a:tr>
              <a:tr h="302836">
                <a:tc>
                  <a:txBody>
                    <a:bodyPr/>
                    <a:lstStyle/>
                    <a:p>
                      <a:pPr algn="ctr" fontAlgn="b"/>
                      <a:r>
                        <a:rPr lang="en-SG" sz="1600" u="none" strike="noStrike">
                          <a:effectLst/>
                        </a:rPr>
                        <a:t>5</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Saturday</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Full day (8h)</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2894788403"/>
                  </a:ext>
                </a:extLst>
              </a:tr>
              <a:tr h="302836">
                <a:tc>
                  <a:txBody>
                    <a:bodyPr/>
                    <a:lstStyle/>
                    <a:p>
                      <a:pPr algn="ctr" fontAlgn="b"/>
                      <a:r>
                        <a:rPr lang="en-SG" sz="1600" u="none" strike="noStrike">
                          <a:effectLst/>
                        </a:rPr>
                        <a:t>6</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dirty="0">
                          <a:effectLst/>
                        </a:rPr>
                        <a:t>Saturday</a:t>
                      </a:r>
                      <a:endParaRPr lang="en-SG" sz="1600" b="0" i="0" u="none" strike="noStrike" dirty="0">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1" i="0" u="none" strike="noStrike">
                        <a:solidFill>
                          <a:srgbClr val="70AD47"/>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Full day (8h)</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1990796663"/>
                  </a:ext>
                </a:extLst>
              </a:tr>
              <a:tr h="302836">
                <a:tc>
                  <a:txBody>
                    <a:bodyPr/>
                    <a:lstStyle/>
                    <a:p>
                      <a:pPr algn="ctr" fontAlgn="b"/>
                      <a:r>
                        <a:rPr lang="en-SG" sz="1600" u="none" strike="noStrike">
                          <a:effectLst/>
                        </a:rPr>
                        <a:t>7</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Saturday</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i="1" u="none" strike="noStrike" dirty="0">
                          <a:effectLst/>
                        </a:rPr>
                        <a:t>self-study</a:t>
                      </a:r>
                      <a:endParaRPr lang="en-SG" sz="1600" b="1" i="1" u="none" strike="noStrike" dirty="0">
                        <a:solidFill>
                          <a:srgbClr val="70AD47"/>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2527654727"/>
                  </a:ext>
                </a:extLst>
              </a:tr>
              <a:tr h="302836">
                <a:tc>
                  <a:txBody>
                    <a:bodyPr/>
                    <a:lstStyle/>
                    <a:p>
                      <a:pPr algn="ctr" fontAlgn="b"/>
                      <a:r>
                        <a:rPr lang="en-SG" sz="1600" u="none" strike="noStrike">
                          <a:effectLst/>
                        </a:rPr>
                        <a:t>8</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dirty="0">
                          <a:effectLst/>
                        </a:rPr>
                        <a:t>Saturday</a:t>
                      </a:r>
                      <a:endParaRPr lang="en-SG" sz="1600" b="0" i="0" u="none" strike="noStrike" dirty="0">
                        <a:solidFill>
                          <a:srgbClr val="000000"/>
                        </a:solidFill>
                        <a:effectLst/>
                        <a:latin typeface="Calibri" panose="020F0502020204030204" pitchFamily="34" charset="0"/>
                      </a:endParaRPr>
                    </a:p>
                  </a:txBody>
                  <a:tcPr marL="7862" marR="7862" marT="7862" marB="0" anchor="b"/>
                </a:tc>
                <a:tc>
                  <a:txBody>
                    <a:bodyPr/>
                    <a:lstStyle/>
                    <a:p>
                      <a:pPr algn="ctr" fontAlgn="t"/>
                      <a:r>
                        <a:rPr lang="en-SG" sz="1600" u="none" strike="noStrike">
                          <a:effectLst/>
                        </a:rPr>
                        <a:t> </a:t>
                      </a:r>
                      <a:endParaRPr lang="en-SG" sz="1600" b="1" i="0" u="none" strike="noStrike">
                        <a:solidFill>
                          <a:srgbClr val="FF0000"/>
                        </a:solidFill>
                        <a:effectLst/>
                        <a:latin typeface="Calibri" panose="020F0502020204030204" pitchFamily="34" charset="0"/>
                      </a:endParaRPr>
                    </a:p>
                  </a:txBody>
                  <a:tcPr marL="7862" marR="7862" marT="7862" marB="0"/>
                </a:tc>
                <a:tc>
                  <a:txBody>
                    <a:bodyPr/>
                    <a:lstStyle/>
                    <a:p>
                      <a:pPr algn="ctr" fontAlgn="b"/>
                      <a:r>
                        <a:rPr lang="en-SG" sz="1600" u="none" strike="noStrike">
                          <a:effectLst/>
                        </a:rPr>
                        <a:t>Full day (8h)</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371356432"/>
                  </a:ext>
                </a:extLst>
              </a:tr>
              <a:tr h="302836">
                <a:tc>
                  <a:txBody>
                    <a:bodyPr/>
                    <a:lstStyle/>
                    <a:p>
                      <a:pPr algn="ctr" fontAlgn="b"/>
                      <a:r>
                        <a:rPr lang="en-SG" sz="1600" u="none" strike="noStrike">
                          <a:effectLst/>
                        </a:rPr>
                        <a:t>9</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Saturday</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t"/>
                      <a:r>
                        <a:rPr lang="en-SG" sz="1600" u="none" strike="noStrike">
                          <a:effectLst/>
                        </a:rPr>
                        <a:t> </a:t>
                      </a:r>
                      <a:endParaRPr lang="en-SG" sz="1600" b="1" i="0" u="none" strike="noStrike">
                        <a:solidFill>
                          <a:srgbClr val="FF0000"/>
                        </a:solidFill>
                        <a:effectLst/>
                        <a:latin typeface="Calibri" panose="020F0502020204030204" pitchFamily="34" charset="0"/>
                      </a:endParaRPr>
                    </a:p>
                  </a:txBody>
                  <a:tcPr marL="7862" marR="7862" marT="7862" marB="0"/>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Full day (8h)</a:t>
                      </a:r>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2938613955"/>
                  </a:ext>
                </a:extLst>
              </a:tr>
              <a:tr h="302836">
                <a:tc>
                  <a:txBody>
                    <a:bodyPr/>
                    <a:lstStyle/>
                    <a:p>
                      <a:pPr algn="ctr" fontAlgn="b"/>
                      <a:r>
                        <a:rPr lang="en-SG" sz="1600" u="none" strike="noStrike">
                          <a:effectLst/>
                        </a:rPr>
                        <a:t>10</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Saturday</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t"/>
                      <a:r>
                        <a:rPr lang="en-SG" sz="1600" u="none" strike="noStrike">
                          <a:effectLst/>
                        </a:rPr>
                        <a:t> </a:t>
                      </a:r>
                      <a:endParaRPr lang="en-SG" sz="1600" b="0" i="0" u="none" strike="noStrike">
                        <a:solidFill>
                          <a:srgbClr val="0070C0"/>
                        </a:solidFill>
                        <a:effectLst/>
                        <a:latin typeface="Calibri" panose="020F0502020204030204" pitchFamily="34" charset="0"/>
                      </a:endParaRPr>
                    </a:p>
                  </a:txBody>
                  <a:tcPr marL="7862" marR="7862" marT="7862" marB="0"/>
                </a:tc>
                <a:tc>
                  <a:txBody>
                    <a:bodyPr/>
                    <a:lstStyle/>
                    <a:p>
                      <a:pPr algn="ctr" fontAlgn="b"/>
                      <a:r>
                        <a:rPr lang="en-SG" sz="1600" u="none" strike="noStrike">
                          <a:effectLst/>
                        </a:rPr>
                        <a:t> </a:t>
                      </a:r>
                      <a:endParaRPr lang="en-SG" sz="1600" b="1" i="0" u="none" strike="noStrike">
                        <a:solidFill>
                          <a:srgbClr val="70AD47"/>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Full day (8h)</a:t>
                      </a:r>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553364003"/>
                  </a:ext>
                </a:extLst>
              </a:tr>
              <a:tr h="302836">
                <a:tc>
                  <a:txBody>
                    <a:bodyPr/>
                    <a:lstStyle/>
                    <a:p>
                      <a:pPr algn="ctr" fontAlgn="b"/>
                      <a:r>
                        <a:rPr lang="en-SG" sz="1600" u="none" strike="noStrike">
                          <a:effectLst/>
                        </a:rPr>
                        <a:t>11</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Saturday</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i="1" u="none" strike="noStrike" dirty="0">
                          <a:effectLst/>
                        </a:rPr>
                        <a:t>self-study</a:t>
                      </a:r>
                      <a:endParaRPr lang="en-SG" sz="1600" b="1" i="1" u="none" strike="noStrike" dirty="0">
                        <a:solidFill>
                          <a:srgbClr val="70AD47"/>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2820625168"/>
                  </a:ext>
                </a:extLst>
              </a:tr>
              <a:tr h="302836">
                <a:tc>
                  <a:txBody>
                    <a:bodyPr/>
                    <a:lstStyle/>
                    <a:p>
                      <a:pPr algn="ctr" fontAlgn="b"/>
                      <a:r>
                        <a:rPr lang="en-SG" sz="1600" u="none" strike="noStrike">
                          <a:effectLst/>
                        </a:rPr>
                        <a:t>12</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Saturday</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 </a:t>
                      </a:r>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ctr" fontAlgn="b"/>
                      <a:r>
                        <a:rPr lang="en-SG" sz="1600" u="none" strike="noStrike">
                          <a:effectLst/>
                        </a:rPr>
                        <a:t>Full day (8h)</a:t>
                      </a:r>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207171977"/>
                  </a:ext>
                </a:extLst>
              </a:tr>
              <a:tr h="330719">
                <a:tc>
                  <a:txBody>
                    <a:bodyPr/>
                    <a:lstStyle/>
                    <a:p>
                      <a:pPr algn="l" fontAlgn="b"/>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endParaRPr lang="en-SG" sz="16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endParaRPr lang="en-SG" sz="16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487684598"/>
                  </a:ext>
                </a:extLst>
              </a:tr>
              <a:tr h="302836">
                <a:tc>
                  <a:txBody>
                    <a:bodyPr/>
                    <a:lstStyle/>
                    <a:p>
                      <a:pPr algn="l" fontAlgn="b"/>
                      <a:endParaRPr lang="en-SG" sz="1600" b="0" i="0" u="none" strike="noStrike">
                        <a:solidFill>
                          <a:srgbClr val="000000"/>
                        </a:solidFill>
                        <a:effectLst/>
                        <a:latin typeface="Calibri" panose="020F0502020204030204" pitchFamily="34" charset="0"/>
                      </a:endParaRPr>
                    </a:p>
                  </a:txBody>
                  <a:tcPr marL="7862" marR="7862" marT="7862" marB="0" anchor="b"/>
                </a:tc>
                <a:tc gridSpan="4">
                  <a:txBody>
                    <a:bodyPr/>
                    <a:lstStyle/>
                    <a:p>
                      <a:pPr algn="l" fontAlgn="b"/>
                      <a:r>
                        <a:rPr lang="en-US" sz="1600" i="1" u="none" strike="noStrike" dirty="0">
                          <a:effectLst/>
                        </a:rPr>
                        <a:t>self-study: assigned readings, assignments, group work</a:t>
                      </a:r>
                      <a:endParaRPr lang="en-US" sz="1600" b="1" i="1" u="none" strike="noStrike" dirty="0">
                        <a:solidFill>
                          <a:srgbClr val="70AD47"/>
                        </a:solidFill>
                        <a:effectLst/>
                        <a:latin typeface="Calibri" panose="020F0502020204030204" pitchFamily="34" charset="0"/>
                      </a:endParaRPr>
                    </a:p>
                  </a:txBody>
                  <a:tcPr marL="7862" marR="7862" marT="7862" marB="0" anchor="b"/>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4029342267"/>
                  </a:ext>
                </a:extLst>
              </a:tr>
            </a:tbl>
          </a:graphicData>
        </a:graphic>
      </p:graphicFrame>
      <p:sp>
        <p:nvSpPr>
          <p:cNvPr id="5" name="Flowchart: Connector 4">
            <a:extLst>
              <a:ext uri="{FF2B5EF4-FFF2-40B4-BE49-F238E27FC236}">
                <a16:creationId xmlns:a16="http://schemas.microsoft.com/office/drawing/2014/main" id="{9914A1C5-3D8C-4296-0514-018E741FD9DF}"/>
              </a:ext>
            </a:extLst>
          </p:cNvPr>
          <p:cNvSpPr/>
          <p:nvPr/>
        </p:nvSpPr>
        <p:spPr>
          <a:xfrm>
            <a:off x="2743201" y="2380480"/>
            <a:ext cx="4046837" cy="3106299"/>
          </a:xfrm>
          <a:prstGeom prst="flowChartConnector">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100" dirty="0">
                <a:solidFill>
                  <a:schemeClr val="tx1"/>
                </a:solidFill>
              </a:rPr>
              <a:t>Lessons are in-person. </a:t>
            </a:r>
          </a:p>
          <a:p>
            <a:pPr algn="ctr"/>
            <a:endParaRPr lang="en-SG" sz="2100" dirty="0">
              <a:solidFill>
                <a:schemeClr val="tx1"/>
              </a:solidFill>
            </a:endParaRPr>
          </a:p>
          <a:p>
            <a:pPr algn="ctr"/>
            <a:r>
              <a:rPr lang="en-SG" sz="2100" dirty="0">
                <a:solidFill>
                  <a:schemeClr val="tx1"/>
                </a:solidFill>
              </a:rPr>
              <a:t>Lessons are held </a:t>
            </a:r>
          </a:p>
          <a:p>
            <a:pPr algn="ctr"/>
            <a:r>
              <a:rPr lang="en-SG" sz="2100" dirty="0">
                <a:solidFill>
                  <a:schemeClr val="tx1"/>
                </a:solidFill>
              </a:rPr>
              <a:t>at the Institute for Adult Learning (IAL) premises at </a:t>
            </a:r>
            <a:r>
              <a:rPr lang="en-SG" sz="2100" dirty="0" err="1">
                <a:solidFill>
                  <a:schemeClr val="tx1"/>
                </a:solidFill>
              </a:rPr>
              <a:t>Paya</a:t>
            </a:r>
            <a:r>
              <a:rPr lang="en-SG" sz="2100" dirty="0">
                <a:solidFill>
                  <a:schemeClr val="tx1"/>
                </a:solidFill>
              </a:rPr>
              <a:t> Lebar. </a:t>
            </a:r>
          </a:p>
        </p:txBody>
      </p:sp>
      <p:sp>
        <p:nvSpPr>
          <p:cNvPr id="7" name="Rectangle: Rounded Corners 6">
            <a:extLst>
              <a:ext uri="{FF2B5EF4-FFF2-40B4-BE49-F238E27FC236}">
                <a16:creationId xmlns:a16="http://schemas.microsoft.com/office/drawing/2014/main" id="{65A454C7-8D80-4F73-84EB-326E77962F05}"/>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Schedule</a:t>
            </a:r>
          </a:p>
        </p:txBody>
      </p:sp>
    </p:spTree>
    <p:extLst>
      <p:ext uri="{BB962C8B-B14F-4D97-AF65-F5344CB8AC3E}">
        <p14:creationId xmlns:p14="http://schemas.microsoft.com/office/powerpoint/2010/main" val="3111269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DB8FB1F-A430-074E-B5CF-2937119C2D32}" type="slidenum">
              <a:rPr lang="en-US" smtClean="0"/>
              <a:pPr/>
              <a:t>13</a:t>
            </a:fld>
            <a:endParaRPr lang="en-US" dirty="0"/>
          </a:p>
        </p:txBody>
      </p:sp>
      <p:graphicFrame>
        <p:nvGraphicFramePr>
          <p:cNvPr id="10" name="Table 9">
            <a:extLst>
              <a:ext uri="{FF2B5EF4-FFF2-40B4-BE49-F238E27FC236}">
                <a16:creationId xmlns:a16="http://schemas.microsoft.com/office/drawing/2014/main" id="{16532A4B-9FE3-45B8-A4C1-1150A4902C4D}"/>
              </a:ext>
            </a:extLst>
          </p:cNvPr>
          <p:cNvGraphicFramePr>
            <a:graphicFrameLocks noGrp="1"/>
          </p:cNvGraphicFramePr>
          <p:nvPr>
            <p:extLst>
              <p:ext uri="{D42A27DB-BD31-4B8C-83A1-F6EECF244321}">
                <p14:modId xmlns:p14="http://schemas.microsoft.com/office/powerpoint/2010/main" val="3052366254"/>
              </p:ext>
            </p:extLst>
          </p:nvPr>
        </p:nvGraphicFramePr>
        <p:xfrm>
          <a:off x="434084" y="2570613"/>
          <a:ext cx="8121250" cy="2187984"/>
        </p:xfrm>
        <a:graphic>
          <a:graphicData uri="http://schemas.openxmlformats.org/drawingml/2006/table">
            <a:tbl>
              <a:tblPr>
                <a:tableStyleId>{073A0DAA-6AF3-43AB-8588-CEC1D06C72B9}</a:tableStyleId>
              </a:tblPr>
              <a:tblGrid>
                <a:gridCol w="1172252">
                  <a:extLst>
                    <a:ext uri="{9D8B030D-6E8A-4147-A177-3AD203B41FA5}">
                      <a16:colId xmlns:a16="http://schemas.microsoft.com/office/drawing/2014/main" val="1969398049"/>
                    </a:ext>
                  </a:extLst>
                </a:gridCol>
                <a:gridCol w="3357291">
                  <a:extLst>
                    <a:ext uri="{9D8B030D-6E8A-4147-A177-3AD203B41FA5}">
                      <a16:colId xmlns:a16="http://schemas.microsoft.com/office/drawing/2014/main" val="863222397"/>
                    </a:ext>
                  </a:extLst>
                </a:gridCol>
                <a:gridCol w="3591707">
                  <a:extLst>
                    <a:ext uri="{9D8B030D-6E8A-4147-A177-3AD203B41FA5}">
                      <a16:colId xmlns:a16="http://schemas.microsoft.com/office/drawing/2014/main" val="1735128250"/>
                    </a:ext>
                  </a:extLst>
                </a:gridCol>
              </a:tblGrid>
              <a:tr h="286043">
                <a:tc>
                  <a:txBody>
                    <a:bodyPr/>
                    <a:lstStyle/>
                    <a:p>
                      <a:pPr algn="ctr" fontAlgn="t"/>
                      <a:r>
                        <a:rPr lang="en-SG" sz="1400" b="1" u="none" strike="noStrike" dirty="0">
                          <a:effectLst/>
                        </a:rPr>
                        <a:t>Semester</a:t>
                      </a:r>
                      <a:endParaRPr lang="en-SG" sz="1400" b="1" i="0" u="none" strike="noStrike" dirty="0">
                        <a:solidFill>
                          <a:srgbClr val="000000"/>
                        </a:solidFill>
                        <a:effectLst/>
                        <a:latin typeface="Calibri" panose="020F0502020204030204" pitchFamily="34" charset="0"/>
                      </a:endParaRPr>
                    </a:p>
                  </a:txBody>
                  <a:tcPr marL="3572" marR="3572" marT="3572" marB="0"/>
                </a:tc>
                <a:tc gridSpan="2">
                  <a:txBody>
                    <a:bodyPr/>
                    <a:lstStyle/>
                    <a:p>
                      <a:pPr algn="ctr" fontAlgn="t"/>
                      <a:r>
                        <a:rPr lang="en-SG" sz="1400" b="1" u="none" strike="noStrike" dirty="0">
                          <a:effectLst/>
                        </a:rPr>
                        <a:t>Graduate Certificate</a:t>
                      </a:r>
                      <a:endParaRPr lang="en-SG" sz="1400" b="1" i="0" u="none" strike="noStrike" dirty="0">
                        <a:solidFill>
                          <a:srgbClr val="000000"/>
                        </a:solidFill>
                        <a:effectLst/>
                        <a:latin typeface="Calibri" panose="020F0502020204030204" pitchFamily="34" charset="0"/>
                      </a:endParaRPr>
                    </a:p>
                  </a:txBody>
                  <a:tcPr marL="3572" marR="3572" marT="3572" marB="0"/>
                </a:tc>
                <a:tc hMerge="1">
                  <a:txBody>
                    <a:bodyPr/>
                    <a:lstStyle/>
                    <a:p>
                      <a:pPr algn="ctr" fontAlgn="t"/>
                      <a:endParaRPr lang="en-SG" sz="1600" b="1"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770612436"/>
                  </a:ext>
                </a:extLst>
              </a:tr>
              <a:tr h="295524">
                <a:tc>
                  <a:txBody>
                    <a:bodyPr/>
                    <a:lstStyle/>
                    <a:p>
                      <a:pPr algn="ctr" fontAlgn="b"/>
                      <a:r>
                        <a:rPr lang="en-SG" sz="1400" b="0" i="0" u="none" strike="noStrike" dirty="0">
                          <a:solidFill>
                            <a:srgbClr val="000000"/>
                          </a:solidFill>
                          <a:effectLst/>
                          <a:latin typeface="Calibri" panose="020F0502020204030204" pitchFamily="34" charset="0"/>
                        </a:rPr>
                        <a:t>Jan 2023</a:t>
                      </a:r>
                    </a:p>
                  </a:txBody>
                  <a:tcPr marL="3572" marR="3572" marT="3572" marB="0" anchor="ctr"/>
                </a:tc>
                <a:tc gridSpan="2">
                  <a:txBody>
                    <a:bodyPr/>
                    <a:lstStyle/>
                    <a:p>
                      <a:pPr algn="ctr" fontAlgn="b"/>
                      <a:r>
                        <a:rPr lang="en-SG" sz="1400" b="0" i="0" kern="1200" dirty="0">
                          <a:solidFill>
                            <a:schemeClr val="dk1"/>
                          </a:solidFill>
                          <a:effectLst/>
                          <a:latin typeface="+mn-lt"/>
                          <a:ea typeface="+mn-ea"/>
                          <a:cs typeface="+mn-cs"/>
                        </a:rPr>
                        <a:t>Leading Learning, Innovation and Change Across Boundaries *</a:t>
                      </a:r>
                    </a:p>
                  </a:txBody>
                  <a:tcPr marL="3572" marR="3572" marT="3572" marB="0" anchor="ctr"/>
                </a:tc>
                <a:tc hMerge="1">
                  <a:txBody>
                    <a:bodyPr/>
                    <a:lstStyle/>
                    <a:p>
                      <a:pPr algn="ctr" fontAlgn="b"/>
                      <a:endParaRPr lang="en-SG" sz="1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37686344"/>
                  </a:ext>
                </a:extLst>
              </a:tr>
              <a:tr h="317741">
                <a:tc>
                  <a:txBody>
                    <a:bodyPr/>
                    <a:lstStyle/>
                    <a:p>
                      <a:pPr algn="ctr" fontAlgn="b"/>
                      <a:r>
                        <a:rPr lang="en-SG" sz="1400" b="0" i="0" u="none" strike="noStrike" dirty="0">
                          <a:solidFill>
                            <a:srgbClr val="000000"/>
                          </a:solidFill>
                          <a:effectLst/>
                          <a:latin typeface="Calibri" panose="020F0502020204030204" pitchFamily="34" charset="0"/>
                        </a:rPr>
                        <a:t>Jul 2023</a:t>
                      </a:r>
                    </a:p>
                  </a:txBody>
                  <a:tcPr marL="3572" marR="3572" marT="3572" marB="0" anchor="ctr"/>
                </a:tc>
                <a:tc gridSpan="2">
                  <a:txBody>
                    <a:bodyPr/>
                    <a:lstStyle/>
                    <a:p>
                      <a:pPr algn="ctr" fontAlgn="b"/>
                      <a:r>
                        <a:rPr lang="en-SG" sz="1400" b="0" i="0" kern="1200" dirty="0">
                          <a:solidFill>
                            <a:schemeClr val="dk1"/>
                          </a:solidFill>
                          <a:effectLst/>
                          <a:latin typeface="+mn-lt"/>
                          <a:ea typeface="+mn-ea"/>
                          <a:cs typeface="+mn-cs"/>
                        </a:rPr>
                        <a:t> Implementing and Evaluating Innovation, Change and Learning *</a:t>
                      </a:r>
                    </a:p>
                  </a:txBody>
                  <a:tcPr marL="3572" marR="3572" marT="3572" marB="0" anchor="ctr"/>
                </a:tc>
                <a:tc hMerge="1">
                  <a:txBody>
                    <a:bodyPr/>
                    <a:lstStyle/>
                    <a:p>
                      <a:pPr algn="ctr" fontAlgn="b"/>
                      <a:endParaRPr lang="en-SG" sz="1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913231247"/>
                  </a:ext>
                </a:extLst>
              </a:tr>
              <a:tr h="317741">
                <a:tc rowSpan="2">
                  <a:txBody>
                    <a:bodyPr/>
                    <a:lstStyle/>
                    <a:p>
                      <a:pPr algn="ctr" fontAlgn="b"/>
                      <a:r>
                        <a:rPr lang="en-SG" sz="1400" b="0" i="0" u="none" strike="noStrike" dirty="0">
                          <a:solidFill>
                            <a:srgbClr val="000000"/>
                          </a:solidFill>
                          <a:effectLst/>
                          <a:latin typeface="Calibri" panose="020F0502020204030204" pitchFamily="34" charset="0"/>
                        </a:rPr>
                        <a:t>Jan 2024</a:t>
                      </a:r>
                    </a:p>
                  </a:txBody>
                  <a:tcPr marL="3572" marR="3572" marT="3572" marB="0" anchor="ctr"/>
                </a:tc>
                <a:tc>
                  <a:txBody>
                    <a:bodyPr/>
                    <a:lstStyle/>
                    <a:p>
                      <a:pPr algn="ctr" fontAlgn="b"/>
                      <a:r>
                        <a:rPr lang="en-SG" sz="1400" b="1" i="1" u="none" strike="noStrike" dirty="0">
                          <a:solidFill>
                            <a:srgbClr val="000000"/>
                          </a:solidFill>
                          <a:effectLst/>
                          <a:latin typeface="Calibri" panose="020F0502020204030204" pitchFamily="34" charset="0"/>
                        </a:rPr>
                        <a:t>Leadership track</a:t>
                      </a:r>
                    </a:p>
                  </a:txBody>
                  <a:tcPr marL="3572" marR="3572" marT="3572" marB="0" anchor="ctr"/>
                </a:tc>
                <a:tc>
                  <a:txBody>
                    <a:bodyPr/>
                    <a:lstStyle/>
                    <a:p>
                      <a:pPr algn="ctr" fontAlgn="b"/>
                      <a:r>
                        <a:rPr lang="en-SG" sz="1400" b="1" i="1" u="none" strike="noStrike" dirty="0">
                          <a:solidFill>
                            <a:srgbClr val="000000"/>
                          </a:solidFill>
                          <a:effectLst/>
                          <a:latin typeface="Calibri" panose="020F0502020204030204" pitchFamily="34" charset="0"/>
                        </a:rPr>
                        <a:t>Adult Learning track</a:t>
                      </a:r>
                    </a:p>
                  </a:txBody>
                  <a:tcPr marL="3572" marR="3572" marT="3572" marB="0" anchor="ctr"/>
                </a:tc>
                <a:extLst>
                  <a:ext uri="{0D108BD9-81ED-4DB2-BD59-A6C34878D82A}">
                    <a16:rowId xmlns:a16="http://schemas.microsoft.com/office/drawing/2014/main" val="1475592786"/>
                  </a:ext>
                </a:extLst>
              </a:tr>
              <a:tr h="485468">
                <a:tc vMerge="1">
                  <a:txBody>
                    <a:bodyPr/>
                    <a:lstStyle/>
                    <a:p>
                      <a:pPr algn="ctr" fontAlgn="b"/>
                      <a:r>
                        <a:rPr lang="en-SG" sz="1600" b="0" i="0" u="none" strike="noStrike" dirty="0">
                          <a:solidFill>
                            <a:srgbClr val="000000"/>
                          </a:solidFill>
                          <a:effectLst/>
                          <a:latin typeface="Calibri" panose="020F0502020204030204" pitchFamily="34" charset="0"/>
                        </a:rPr>
                        <a:t>Jan 2024</a:t>
                      </a:r>
                    </a:p>
                  </a:txBody>
                  <a:tcPr marL="4763" marR="4763" marT="4763" marB="0" anchor="b"/>
                </a:tc>
                <a:tc>
                  <a:txBody>
                    <a:bodyPr/>
                    <a:lstStyle/>
                    <a:p>
                      <a:pPr algn="ctr" fontAlgn="b"/>
                      <a:r>
                        <a:rPr lang="en-SG" sz="1400" kern="1200" dirty="0">
                          <a:solidFill>
                            <a:schemeClr val="dk1"/>
                          </a:solidFill>
                          <a:effectLst/>
                          <a:latin typeface="+mn-lt"/>
                          <a:ea typeface="+mn-ea"/>
                          <a:cs typeface="+mn-cs"/>
                        </a:rPr>
                        <a:t>Designing Learning </a:t>
                      </a:r>
                    </a:p>
                    <a:p>
                      <a:pPr algn="ctr" fontAlgn="b"/>
                      <a:r>
                        <a:rPr lang="en-SG" sz="1400" kern="1200" dirty="0">
                          <a:solidFill>
                            <a:schemeClr val="dk1"/>
                          </a:solidFill>
                          <a:effectLst/>
                          <a:latin typeface="+mn-lt"/>
                          <a:ea typeface="+mn-ea"/>
                          <a:cs typeface="+mn-cs"/>
                        </a:rPr>
                        <a:t>and Innovation **</a:t>
                      </a:r>
                      <a:endParaRPr lang="en-SG" sz="1400" b="0" i="0" u="none" strike="noStrike" dirty="0">
                        <a:solidFill>
                          <a:srgbClr val="000000"/>
                        </a:solidFill>
                        <a:effectLst/>
                        <a:latin typeface="Calibri" panose="020F0502020204030204" pitchFamily="34" charset="0"/>
                      </a:endParaRPr>
                    </a:p>
                  </a:txBody>
                  <a:tcPr marL="3572" marR="3572" marT="3572" marB="0" anchor="ctr"/>
                </a:tc>
                <a:tc>
                  <a:txBody>
                    <a:bodyPr/>
                    <a:lstStyle/>
                    <a:p>
                      <a:pPr algn="ctr" fontAlgn="b"/>
                      <a:r>
                        <a:rPr lang="en-SG" sz="1400" kern="1200" dirty="0">
                          <a:solidFill>
                            <a:schemeClr val="dk1"/>
                          </a:solidFill>
                          <a:effectLst/>
                          <a:latin typeface="+mn-lt"/>
                          <a:ea typeface="+mn-ea"/>
                          <a:cs typeface="+mn-cs"/>
                        </a:rPr>
                        <a:t>Innovative Approaches </a:t>
                      </a:r>
                    </a:p>
                    <a:p>
                      <a:pPr algn="ctr" fontAlgn="b"/>
                      <a:r>
                        <a:rPr lang="en-SG" sz="1400" kern="1200" dirty="0">
                          <a:solidFill>
                            <a:schemeClr val="dk1"/>
                          </a:solidFill>
                          <a:effectLst/>
                          <a:latin typeface="+mn-lt"/>
                          <a:ea typeface="+mn-ea"/>
                          <a:cs typeface="+mn-cs"/>
                        </a:rPr>
                        <a:t>to Adult Learning **</a:t>
                      </a:r>
                    </a:p>
                  </a:txBody>
                  <a:tcPr marL="3572" marR="3572" marT="3572" marB="0" anchor="ctr"/>
                </a:tc>
                <a:extLst>
                  <a:ext uri="{0D108BD9-81ED-4DB2-BD59-A6C34878D82A}">
                    <a16:rowId xmlns:a16="http://schemas.microsoft.com/office/drawing/2014/main" val="3924761066"/>
                  </a:ext>
                </a:extLst>
              </a:tr>
              <a:tr h="485467">
                <a:tc>
                  <a:txBody>
                    <a:bodyPr/>
                    <a:lstStyle/>
                    <a:p>
                      <a:pPr algn="ctr" fontAlgn="b"/>
                      <a:r>
                        <a:rPr lang="en-SG" sz="1400" b="0" i="0" u="none" strike="noStrike" dirty="0">
                          <a:solidFill>
                            <a:srgbClr val="000000"/>
                          </a:solidFill>
                          <a:effectLst/>
                          <a:latin typeface="Calibri" panose="020F0502020204030204" pitchFamily="34" charset="0"/>
                        </a:rPr>
                        <a:t>Jul 2024</a:t>
                      </a:r>
                    </a:p>
                  </a:txBody>
                  <a:tcPr marL="3572" marR="3572" marT="3572" marB="0" anchor="ctr"/>
                </a:tc>
                <a:tc>
                  <a:txBody>
                    <a:bodyPr/>
                    <a:lstStyle/>
                    <a:p>
                      <a:pPr algn="ctr" fontAlgn="b"/>
                      <a:r>
                        <a:rPr lang="en-SG" sz="1400" kern="1200" dirty="0">
                          <a:solidFill>
                            <a:schemeClr val="dk1"/>
                          </a:solidFill>
                          <a:effectLst/>
                          <a:latin typeface="+mn-lt"/>
                          <a:ea typeface="+mn-ea"/>
                          <a:cs typeface="+mn-cs"/>
                        </a:rPr>
                        <a:t>Organisational Innovation </a:t>
                      </a:r>
                    </a:p>
                    <a:p>
                      <a:pPr algn="ctr" fontAlgn="b"/>
                      <a:r>
                        <a:rPr lang="en-SG" sz="1400" kern="1200" dirty="0">
                          <a:solidFill>
                            <a:schemeClr val="dk1"/>
                          </a:solidFill>
                          <a:effectLst/>
                          <a:latin typeface="+mn-lt"/>
                          <a:ea typeface="+mn-ea"/>
                          <a:cs typeface="+mn-cs"/>
                        </a:rPr>
                        <a:t>and Change **</a:t>
                      </a:r>
                      <a:endParaRPr lang="en-SG" sz="1400" b="0" i="0" u="none" strike="noStrike" dirty="0">
                        <a:solidFill>
                          <a:srgbClr val="000000"/>
                        </a:solidFill>
                        <a:effectLst/>
                        <a:latin typeface="Calibri" panose="020F0502020204030204" pitchFamily="34" charset="0"/>
                      </a:endParaRPr>
                    </a:p>
                  </a:txBody>
                  <a:tcPr marL="3572" marR="3572" marT="3572" marB="0" anchor="ctr"/>
                </a:tc>
                <a:tc>
                  <a:txBody>
                    <a:bodyPr/>
                    <a:lstStyle/>
                    <a:p>
                      <a:pPr algn="ctr" fontAlgn="b"/>
                      <a:r>
                        <a:rPr lang="en-SG" sz="1400" kern="1200" dirty="0">
                          <a:solidFill>
                            <a:schemeClr val="dk1"/>
                          </a:solidFill>
                          <a:effectLst/>
                          <a:latin typeface="+mn-lt"/>
                          <a:ea typeface="+mn-ea"/>
                          <a:cs typeface="+mn-cs"/>
                        </a:rPr>
                        <a:t>Designing Learning </a:t>
                      </a:r>
                    </a:p>
                    <a:p>
                      <a:pPr algn="ctr" fontAlgn="b"/>
                      <a:r>
                        <a:rPr lang="en-SG" sz="1400" kern="1200" dirty="0">
                          <a:solidFill>
                            <a:schemeClr val="dk1"/>
                          </a:solidFill>
                          <a:effectLst/>
                          <a:latin typeface="+mn-lt"/>
                          <a:ea typeface="+mn-ea"/>
                          <a:cs typeface="+mn-cs"/>
                        </a:rPr>
                        <a:t>for Programmes **</a:t>
                      </a:r>
                    </a:p>
                  </a:txBody>
                  <a:tcPr marL="3572" marR="3572" marT="3572" marB="0" anchor="ctr"/>
                </a:tc>
                <a:extLst>
                  <a:ext uri="{0D108BD9-81ED-4DB2-BD59-A6C34878D82A}">
                    <a16:rowId xmlns:a16="http://schemas.microsoft.com/office/drawing/2014/main" val="1654681407"/>
                  </a:ext>
                </a:extLst>
              </a:tr>
            </a:tbl>
          </a:graphicData>
        </a:graphic>
      </p:graphicFrame>
      <p:sp>
        <p:nvSpPr>
          <p:cNvPr id="3" name="TextBox 2">
            <a:extLst>
              <a:ext uri="{FF2B5EF4-FFF2-40B4-BE49-F238E27FC236}">
                <a16:creationId xmlns:a16="http://schemas.microsoft.com/office/drawing/2014/main" id="{96538A01-3ACE-4E30-BABA-AC78A20CFA98}"/>
              </a:ext>
            </a:extLst>
          </p:cNvPr>
          <p:cNvSpPr txBox="1"/>
          <p:nvPr/>
        </p:nvSpPr>
        <p:spPr>
          <a:xfrm>
            <a:off x="434084" y="1413707"/>
            <a:ext cx="8121250" cy="849976"/>
          </a:xfrm>
          <a:prstGeom prst="rect">
            <a:avLst/>
          </a:prstGeom>
          <a:noFill/>
        </p:spPr>
        <p:txBody>
          <a:bodyPr wrap="square" rtlCol="0">
            <a:spAutoFit/>
          </a:bodyPr>
          <a:lstStyle/>
          <a:p>
            <a:pPr marL="257175" indent="-257175" algn="just">
              <a:lnSpc>
                <a:spcPct val="105000"/>
              </a:lnSpc>
              <a:buFont typeface="Symbol" panose="05050102010706020507" pitchFamily="18" charset="2"/>
              <a:buChar char=""/>
            </a:pPr>
            <a:r>
              <a:rPr lang="en-SG" sz="1600" dirty="0">
                <a:solidFill>
                  <a:srgbClr val="53565A"/>
                </a:solidFill>
                <a:latin typeface="+mj-lt"/>
                <a:ea typeface="Times New Roman" panose="02020603050405020304" pitchFamily="18" charset="0"/>
                <a:cs typeface="Calibri" panose="020F0502020204030204" pitchFamily="34" charset="0"/>
              </a:rPr>
              <a:t>Complete the 2 compulsory GCs* and 2 elective GCs** in four semesters within a period of eight semesters (four years).</a:t>
            </a:r>
            <a:endParaRPr lang="en-SG" sz="1600" dirty="0">
              <a:latin typeface="+mj-lt"/>
              <a:ea typeface="Calibri" panose="020F0502020204030204" pitchFamily="34" charset="0"/>
            </a:endParaRPr>
          </a:p>
          <a:p>
            <a:pPr marL="257175" indent="-257175" algn="just">
              <a:lnSpc>
                <a:spcPct val="105000"/>
              </a:lnSpc>
              <a:spcAft>
                <a:spcPts val="600"/>
              </a:spcAft>
              <a:buFont typeface="Symbol" panose="05050102010706020507" pitchFamily="18" charset="2"/>
              <a:buChar char=""/>
            </a:pPr>
            <a:r>
              <a:rPr lang="en-SG" sz="1600" dirty="0">
                <a:solidFill>
                  <a:srgbClr val="53565A"/>
                </a:solidFill>
                <a:latin typeface="+mj-lt"/>
                <a:ea typeface="Calibri" panose="020F0502020204030204" pitchFamily="34" charset="0"/>
                <a:cs typeface="Calibri" panose="020F0502020204030204" pitchFamily="34" charset="0"/>
              </a:rPr>
              <a:t>Example of an MBX journey:</a:t>
            </a:r>
          </a:p>
        </p:txBody>
      </p:sp>
      <p:sp>
        <p:nvSpPr>
          <p:cNvPr id="7" name="TextBox 6">
            <a:extLst>
              <a:ext uri="{FF2B5EF4-FFF2-40B4-BE49-F238E27FC236}">
                <a16:creationId xmlns:a16="http://schemas.microsoft.com/office/drawing/2014/main" id="{4A01CAAF-35ED-4CFD-971C-F71E070B4D88}"/>
              </a:ext>
            </a:extLst>
          </p:cNvPr>
          <p:cNvSpPr txBox="1"/>
          <p:nvPr/>
        </p:nvSpPr>
        <p:spPr>
          <a:xfrm>
            <a:off x="1603992" y="4858533"/>
            <a:ext cx="6951342" cy="1115947"/>
          </a:xfrm>
          <a:prstGeom prst="rect">
            <a:avLst/>
          </a:prstGeom>
          <a:noFill/>
        </p:spPr>
        <p:txBody>
          <a:bodyPr wrap="square">
            <a:spAutoFit/>
          </a:bodyPr>
          <a:lstStyle/>
          <a:p>
            <a:pPr marL="257175" indent="-257175" algn="just">
              <a:lnSpc>
                <a:spcPct val="105000"/>
              </a:lnSpc>
              <a:spcAft>
                <a:spcPts val="600"/>
              </a:spcAft>
              <a:buFont typeface="Symbol" panose="05050102010706020507" pitchFamily="18" charset="2"/>
              <a:buChar char=""/>
            </a:pPr>
            <a:r>
              <a:rPr lang="en-SG" sz="1600" dirty="0">
                <a:solidFill>
                  <a:srgbClr val="53565A"/>
                </a:solidFill>
                <a:latin typeface="Calibri" panose="020F0502020204030204" pitchFamily="34" charset="0"/>
                <a:ea typeface="Times New Roman" panose="02020603050405020304" pitchFamily="18" charset="0"/>
                <a:cs typeface="Calibri" panose="020F0502020204030204" pitchFamily="34" charset="0"/>
              </a:rPr>
              <a:t>Note that each successful completion of a GC earns you the Graduate Certificate for the subject domain covered. You could continue with the MBX or exit the programme early, armed with the Graduate Certificate you have achieved.</a:t>
            </a:r>
          </a:p>
        </p:txBody>
      </p:sp>
      <p:sp>
        <p:nvSpPr>
          <p:cNvPr id="5" name="Rectangle: Rounded Corners 4">
            <a:extLst>
              <a:ext uri="{FF2B5EF4-FFF2-40B4-BE49-F238E27FC236}">
                <a16:creationId xmlns:a16="http://schemas.microsoft.com/office/drawing/2014/main" id="{7BCD0ECB-3D2E-47CF-895D-70319DF8AAEE}"/>
              </a:ext>
            </a:extLst>
          </p:cNvPr>
          <p:cNvSpPr/>
          <p:nvPr/>
        </p:nvSpPr>
        <p:spPr>
          <a:xfrm>
            <a:off x="1773194" y="2859045"/>
            <a:ext cx="5705030" cy="27184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11" name="Rectangle: Rounded Corners 10">
            <a:extLst>
              <a:ext uri="{FF2B5EF4-FFF2-40B4-BE49-F238E27FC236}">
                <a16:creationId xmlns:a16="http://schemas.microsoft.com/office/drawing/2014/main" id="{BDE82707-7935-43D6-A1E4-F4CD21A221DD}"/>
              </a:ext>
            </a:extLst>
          </p:cNvPr>
          <p:cNvSpPr/>
          <p:nvPr/>
        </p:nvSpPr>
        <p:spPr>
          <a:xfrm>
            <a:off x="1773194" y="3169358"/>
            <a:ext cx="5705030" cy="27184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12" name="Rectangle: Rounded Corners 11">
            <a:extLst>
              <a:ext uri="{FF2B5EF4-FFF2-40B4-BE49-F238E27FC236}">
                <a16:creationId xmlns:a16="http://schemas.microsoft.com/office/drawing/2014/main" id="{B6331F88-2A4C-48A2-80ED-FA0C9F7F29A0}"/>
              </a:ext>
            </a:extLst>
          </p:cNvPr>
          <p:cNvSpPr/>
          <p:nvPr/>
        </p:nvSpPr>
        <p:spPr>
          <a:xfrm>
            <a:off x="1773195" y="3522308"/>
            <a:ext cx="3301640" cy="73762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13" name="Rectangle: Rounded Corners 12">
            <a:extLst>
              <a:ext uri="{FF2B5EF4-FFF2-40B4-BE49-F238E27FC236}">
                <a16:creationId xmlns:a16="http://schemas.microsoft.com/office/drawing/2014/main" id="{7AF16FD8-1796-439C-BA8A-46BD83B3F538}"/>
              </a:ext>
            </a:extLst>
          </p:cNvPr>
          <p:cNvSpPr/>
          <p:nvPr/>
        </p:nvSpPr>
        <p:spPr>
          <a:xfrm>
            <a:off x="1773195" y="4309408"/>
            <a:ext cx="3301640" cy="449189"/>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pic>
        <p:nvPicPr>
          <p:cNvPr id="8" name="Graphic 7" descr="Clapping hands with solid fill">
            <a:extLst>
              <a:ext uri="{FF2B5EF4-FFF2-40B4-BE49-F238E27FC236}">
                <a16:creationId xmlns:a16="http://schemas.microsoft.com/office/drawing/2014/main" id="{3870410A-E2FF-4E25-B21D-F17A351F8C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054" y="5101393"/>
            <a:ext cx="685800" cy="685800"/>
          </a:xfrm>
          <a:prstGeom prst="rect">
            <a:avLst/>
          </a:prstGeom>
        </p:spPr>
      </p:pic>
      <p:sp>
        <p:nvSpPr>
          <p:cNvPr id="15" name="Rectangle: Rounded Corners 14">
            <a:extLst>
              <a:ext uri="{FF2B5EF4-FFF2-40B4-BE49-F238E27FC236}">
                <a16:creationId xmlns:a16="http://schemas.microsoft.com/office/drawing/2014/main" id="{7C556D25-F8E1-481C-BF0E-28174994AA27}"/>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err="1">
                <a:solidFill>
                  <a:schemeClr val="bg1"/>
                </a:solidFill>
              </a:rPr>
              <a:t>Programme</a:t>
            </a:r>
            <a:r>
              <a:rPr lang="en-US" sz="2800" b="1" dirty="0">
                <a:solidFill>
                  <a:schemeClr val="bg1"/>
                </a:solidFill>
              </a:rPr>
              <a:t> Duration</a:t>
            </a:r>
          </a:p>
        </p:txBody>
      </p:sp>
    </p:spTree>
    <p:extLst>
      <p:ext uri="{BB962C8B-B14F-4D97-AF65-F5344CB8AC3E}">
        <p14:creationId xmlns:p14="http://schemas.microsoft.com/office/powerpoint/2010/main" val="257749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1E4F8-CD56-4B03-ADBD-BA33020CAC21}"/>
              </a:ext>
            </a:extLst>
          </p:cNvPr>
          <p:cNvSpPr>
            <a:spLocks noGrp="1"/>
          </p:cNvSpPr>
          <p:nvPr>
            <p:ph type="sldNum" sz="quarter" idx="11"/>
          </p:nvPr>
        </p:nvSpPr>
        <p:spPr/>
        <p:txBody>
          <a:bodyPr/>
          <a:lstStyle/>
          <a:p>
            <a:fld id="{3DB8FB1F-A430-074E-B5CF-2937119C2D32}" type="slidenum">
              <a:rPr lang="en-US" smtClean="0"/>
              <a:pPr/>
              <a:t>14</a:t>
            </a:fld>
            <a:endParaRPr lang="en-US" dirty="0"/>
          </a:p>
        </p:txBody>
      </p:sp>
      <p:sp>
        <p:nvSpPr>
          <p:cNvPr id="8" name="Rectangle: Rounded Corners 7">
            <a:extLst>
              <a:ext uri="{FF2B5EF4-FFF2-40B4-BE49-F238E27FC236}">
                <a16:creationId xmlns:a16="http://schemas.microsoft.com/office/drawing/2014/main" id="{AC6CC7F5-8DD7-43D5-8FF3-6AAE835D47FC}"/>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Assessment</a:t>
            </a:r>
          </a:p>
        </p:txBody>
      </p:sp>
      <p:grpSp>
        <p:nvGrpSpPr>
          <p:cNvPr id="13" name="Group 12">
            <a:extLst>
              <a:ext uri="{FF2B5EF4-FFF2-40B4-BE49-F238E27FC236}">
                <a16:creationId xmlns:a16="http://schemas.microsoft.com/office/drawing/2014/main" id="{E5A76605-B041-484B-8964-FCCB6DCF8BE9}"/>
              </a:ext>
            </a:extLst>
          </p:cNvPr>
          <p:cNvGrpSpPr/>
          <p:nvPr/>
        </p:nvGrpSpPr>
        <p:grpSpPr>
          <a:xfrm>
            <a:off x="3409922" y="1537139"/>
            <a:ext cx="5123600" cy="1220581"/>
            <a:chOff x="2932113" y="162834"/>
            <a:chExt cx="5212645" cy="1283223"/>
          </a:xfrm>
        </p:grpSpPr>
        <p:sp>
          <p:nvSpPr>
            <p:cNvPr id="33" name="Rectangle: Top Corners Rounded 32">
              <a:extLst>
                <a:ext uri="{FF2B5EF4-FFF2-40B4-BE49-F238E27FC236}">
                  <a16:creationId xmlns:a16="http://schemas.microsoft.com/office/drawing/2014/main" id="{6AAAC2CB-1B91-4F66-A372-FB7670DCD856}"/>
                </a:ext>
              </a:extLst>
            </p:cNvPr>
            <p:cNvSpPr/>
            <p:nvPr/>
          </p:nvSpPr>
          <p:spPr>
            <a:xfrm rot="5400000">
              <a:off x="4896824" y="-1801877"/>
              <a:ext cx="1283223" cy="5212645"/>
            </a:xfrm>
            <a:prstGeom prst="round2Same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34" name="Rectangle: Top Corners Rounded 4">
              <a:extLst>
                <a:ext uri="{FF2B5EF4-FFF2-40B4-BE49-F238E27FC236}">
                  <a16:creationId xmlns:a16="http://schemas.microsoft.com/office/drawing/2014/main" id="{BF61F1B6-6484-4A56-BD25-32948AA96EBB}"/>
                </a:ext>
              </a:extLst>
            </p:cNvPr>
            <p:cNvSpPr txBox="1"/>
            <p:nvPr/>
          </p:nvSpPr>
          <p:spPr>
            <a:xfrm>
              <a:off x="2932113" y="225476"/>
              <a:ext cx="5150003" cy="11579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SG" sz="2000" kern="1200" dirty="0">
                  <a:solidFill>
                    <a:schemeClr val="bg2">
                      <a:lumMod val="25000"/>
                    </a:schemeClr>
                  </a:solidFill>
                </a:rPr>
                <a:t>Weightage: 20%</a:t>
              </a:r>
            </a:p>
            <a:p>
              <a:pPr marL="285750" lvl="1" indent="-285750" algn="l" defTabSz="1244600">
                <a:lnSpc>
                  <a:spcPct val="90000"/>
                </a:lnSpc>
                <a:spcBef>
                  <a:spcPct val="0"/>
                </a:spcBef>
                <a:spcAft>
                  <a:spcPct val="15000"/>
                </a:spcAft>
                <a:buChar char="•"/>
              </a:pPr>
              <a:r>
                <a:rPr lang="en-SG" sz="2000" kern="1200" dirty="0">
                  <a:solidFill>
                    <a:schemeClr val="bg2">
                      <a:lumMod val="25000"/>
                    </a:schemeClr>
                  </a:solidFill>
                </a:rPr>
                <a:t>Ongoing, throughout the course</a:t>
              </a:r>
            </a:p>
          </p:txBody>
        </p:sp>
      </p:grpSp>
      <p:grpSp>
        <p:nvGrpSpPr>
          <p:cNvPr id="14" name="Group 13">
            <a:extLst>
              <a:ext uri="{FF2B5EF4-FFF2-40B4-BE49-F238E27FC236}">
                <a16:creationId xmlns:a16="http://schemas.microsoft.com/office/drawing/2014/main" id="{AB4C0C4D-AB72-4EB1-B001-520916B4CF53}"/>
              </a:ext>
            </a:extLst>
          </p:cNvPr>
          <p:cNvGrpSpPr/>
          <p:nvPr/>
        </p:nvGrpSpPr>
        <p:grpSpPr>
          <a:xfrm>
            <a:off x="524665" y="1385104"/>
            <a:ext cx="2882025" cy="1525726"/>
            <a:chOff x="0" y="0"/>
            <a:chExt cx="2932113" cy="1604029"/>
          </a:xfrm>
        </p:grpSpPr>
        <p:sp>
          <p:nvSpPr>
            <p:cNvPr id="31" name="Rectangle: Rounded Corners 30">
              <a:extLst>
                <a:ext uri="{FF2B5EF4-FFF2-40B4-BE49-F238E27FC236}">
                  <a16:creationId xmlns:a16="http://schemas.microsoft.com/office/drawing/2014/main" id="{A3BFFF2D-72E0-474D-9817-4650EC087D70}"/>
                </a:ext>
              </a:extLst>
            </p:cNvPr>
            <p:cNvSpPr/>
            <p:nvPr/>
          </p:nvSpPr>
          <p:spPr>
            <a:xfrm>
              <a:off x="0" y="0"/>
              <a:ext cx="2932113" cy="160402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Rectangle: Rounded Corners 6">
              <a:extLst>
                <a:ext uri="{FF2B5EF4-FFF2-40B4-BE49-F238E27FC236}">
                  <a16:creationId xmlns:a16="http://schemas.microsoft.com/office/drawing/2014/main" id="{5800A006-0101-4027-A8B2-8CCEDB00140D}"/>
                </a:ext>
              </a:extLst>
            </p:cNvPr>
            <p:cNvSpPr txBox="1"/>
            <p:nvPr/>
          </p:nvSpPr>
          <p:spPr>
            <a:xfrm>
              <a:off x="78302" y="78302"/>
              <a:ext cx="2775509" cy="14474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SG" sz="2400" b="1" kern="1200" dirty="0">
                  <a:latin typeface="Calibri" panose="020F0502020204030204" pitchFamily="34" charset="0"/>
                  <a:cs typeface="Calibri" panose="020F0502020204030204" pitchFamily="34" charset="0"/>
                </a:rPr>
                <a:t>PCT (participation and knowledge building)</a:t>
              </a:r>
              <a:endParaRPr lang="en-SG" sz="2400" kern="1200" dirty="0"/>
            </a:p>
          </p:txBody>
        </p:sp>
      </p:grpSp>
      <p:grpSp>
        <p:nvGrpSpPr>
          <p:cNvPr id="16" name="Group 15">
            <a:extLst>
              <a:ext uri="{FF2B5EF4-FFF2-40B4-BE49-F238E27FC236}">
                <a16:creationId xmlns:a16="http://schemas.microsoft.com/office/drawing/2014/main" id="{3786894C-9991-4BC8-A2AC-F1D537C997BC}"/>
              </a:ext>
            </a:extLst>
          </p:cNvPr>
          <p:cNvGrpSpPr/>
          <p:nvPr/>
        </p:nvGrpSpPr>
        <p:grpSpPr>
          <a:xfrm>
            <a:off x="3419212" y="3001176"/>
            <a:ext cx="5123600" cy="1220581"/>
            <a:chOff x="2932113" y="1847065"/>
            <a:chExt cx="5212645" cy="1283223"/>
          </a:xfrm>
        </p:grpSpPr>
        <p:sp>
          <p:nvSpPr>
            <p:cNvPr id="29" name="Rectangle: Top Corners Rounded 28">
              <a:extLst>
                <a:ext uri="{FF2B5EF4-FFF2-40B4-BE49-F238E27FC236}">
                  <a16:creationId xmlns:a16="http://schemas.microsoft.com/office/drawing/2014/main" id="{668F2CF4-3C36-4829-A4A5-DDBA4C14E197}"/>
                </a:ext>
              </a:extLst>
            </p:cNvPr>
            <p:cNvSpPr/>
            <p:nvPr/>
          </p:nvSpPr>
          <p:spPr>
            <a:xfrm rot="5400000">
              <a:off x="4896824" y="-117646"/>
              <a:ext cx="1283223" cy="5212645"/>
            </a:xfrm>
            <a:prstGeom prst="round2Same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30" name="Rectangle: Top Corners Rounded 8">
              <a:extLst>
                <a:ext uri="{FF2B5EF4-FFF2-40B4-BE49-F238E27FC236}">
                  <a16:creationId xmlns:a16="http://schemas.microsoft.com/office/drawing/2014/main" id="{11FFCBDA-97C0-4510-8DB8-009AC6A7EB88}"/>
                </a:ext>
              </a:extLst>
            </p:cNvPr>
            <p:cNvSpPr txBox="1"/>
            <p:nvPr/>
          </p:nvSpPr>
          <p:spPr>
            <a:xfrm>
              <a:off x="2932113" y="1909707"/>
              <a:ext cx="5150003" cy="11579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SG" sz="2000" kern="1200" dirty="0">
                  <a:solidFill>
                    <a:schemeClr val="bg2">
                      <a:lumMod val="25000"/>
                    </a:schemeClr>
                  </a:solidFill>
                </a:rPr>
                <a:t>Weightage: 30%</a:t>
              </a:r>
            </a:p>
            <a:p>
              <a:pPr marL="285750" lvl="1" indent="-285750" algn="l" defTabSz="1244600">
                <a:lnSpc>
                  <a:spcPct val="90000"/>
                </a:lnSpc>
                <a:spcBef>
                  <a:spcPct val="0"/>
                </a:spcBef>
                <a:spcAft>
                  <a:spcPct val="15000"/>
                </a:spcAft>
                <a:buChar char="•"/>
              </a:pPr>
              <a:r>
                <a:rPr lang="en-SG" sz="2000" kern="1200" dirty="0">
                  <a:solidFill>
                    <a:schemeClr val="bg2">
                      <a:lumMod val="25000"/>
                    </a:schemeClr>
                  </a:solidFill>
                </a:rPr>
                <a:t>Due on: TBC</a:t>
              </a:r>
            </a:p>
          </p:txBody>
        </p:sp>
      </p:grpSp>
      <p:grpSp>
        <p:nvGrpSpPr>
          <p:cNvPr id="18" name="Group 17">
            <a:extLst>
              <a:ext uri="{FF2B5EF4-FFF2-40B4-BE49-F238E27FC236}">
                <a16:creationId xmlns:a16="http://schemas.microsoft.com/office/drawing/2014/main" id="{A9B1E262-4FEA-45A0-B052-656DFDEAD2EC}"/>
              </a:ext>
            </a:extLst>
          </p:cNvPr>
          <p:cNvGrpSpPr/>
          <p:nvPr/>
        </p:nvGrpSpPr>
        <p:grpSpPr>
          <a:xfrm>
            <a:off x="537187" y="2939488"/>
            <a:ext cx="2882025" cy="1525726"/>
            <a:chOff x="0" y="1686661"/>
            <a:chExt cx="2932113" cy="1604029"/>
          </a:xfrm>
        </p:grpSpPr>
        <p:sp>
          <p:nvSpPr>
            <p:cNvPr id="27" name="Rectangle: Rounded Corners 26">
              <a:extLst>
                <a:ext uri="{FF2B5EF4-FFF2-40B4-BE49-F238E27FC236}">
                  <a16:creationId xmlns:a16="http://schemas.microsoft.com/office/drawing/2014/main" id="{9B1C2583-99C9-4DDB-8089-BC17B5EAD915}"/>
                </a:ext>
              </a:extLst>
            </p:cNvPr>
            <p:cNvSpPr/>
            <p:nvPr/>
          </p:nvSpPr>
          <p:spPr>
            <a:xfrm>
              <a:off x="0" y="1686661"/>
              <a:ext cx="2932113" cy="160402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Rectangle: Rounded Corners 10">
              <a:extLst>
                <a:ext uri="{FF2B5EF4-FFF2-40B4-BE49-F238E27FC236}">
                  <a16:creationId xmlns:a16="http://schemas.microsoft.com/office/drawing/2014/main" id="{C22BA7B5-6A10-40D1-A9AF-88E9F7BDE498}"/>
                </a:ext>
              </a:extLst>
            </p:cNvPr>
            <p:cNvSpPr txBox="1"/>
            <p:nvPr/>
          </p:nvSpPr>
          <p:spPr>
            <a:xfrm>
              <a:off x="78302" y="1764963"/>
              <a:ext cx="2775509" cy="14474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SG" sz="2400" b="1" kern="1200" dirty="0">
                  <a:latin typeface="Calibri" panose="020F0502020204030204" pitchFamily="34" charset="0"/>
                  <a:cs typeface="Calibri" panose="020F0502020204030204" pitchFamily="34" charset="0"/>
                </a:rPr>
                <a:t>TMA </a:t>
              </a:r>
              <a:br>
                <a:rPr lang="en-SG" sz="2400" b="1" kern="1200" dirty="0">
                  <a:latin typeface="Calibri" panose="020F0502020204030204" pitchFamily="34" charset="0"/>
                  <a:cs typeface="Calibri" panose="020F0502020204030204" pitchFamily="34" charset="0"/>
                </a:rPr>
              </a:br>
              <a:r>
                <a:rPr lang="en-SG" sz="2400" b="1" kern="1200" dirty="0">
                  <a:latin typeface="Calibri" panose="020F0502020204030204" pitchFamily="34" charset="0"/>
                  <a:cs typeface="Calibri" panose="020F0502020204030204" pitchFamily="34" charset="0"/>
                </a:rPr>
                <a:t>(tutor-marked assignment)</a:t>
              </a:r>
              <a:endParaRPr lang="en-SG" sz="2400" kern="1200" dirty="0"/>
            </a:p>
          </p:txBody>
        </p:sp>
      </p:grpSp>
      <p:grpSp>
        <p:nvGrpSpPr>
          <p:cNvPr id="20" name="Group 19">
            <a:extLst>
              <a:ext uri="{FF2B5EF4-FFF2-40B4-BE49-F238E27FC236}">
                <a16:creationId xmlns:a16="http://schemas.microsoft.com/office/drawing/2014/main" id="{5BFC4B7F-D030-48BF-BF2E-F5888781A27E}"/>
              </a:ext>
            </a:extLst>
          </p:cNvPr>
          <p:cNvGrpSpPr/>
          <p:nvPr/>
        </p:nvGrpSpPr>
        <p:grpSpPr>
          <a:xfrm>
            <a:off x="3461788" y="4686147"/>
            <a:ext cx="5123600" cy="1220581"/>
            <a:chOff x="2932113" y="3531295"/>
            <a:chExt cx="5212645" cy="1283223"/>
          </a:xfrm>
        </p:grpSpPr>
        <p:sp>
          <p:nvSpPr>
            <p:cNvPr id="25" name="Rectangle: Top Corners Rounded 24">
              <a:extLst>
                <a:ext uri="{FF2B5EF4-FFF2-40B4-BE49-F238E27FC236}">
                  <a16:creationId xmlns:a16="http://schemas.microsoft.com/office/drawing/2014/main" id="{983E9A75-4B1A-45B6-92BC-03FC4AD6E2F3}"/>
                </a:ext>
              </a:extLst>
            </p:cNvPr>
            <p:cNvSpPr/>
            <p:nvPr/>
          </p:nvSpPr>
          <p:spPr>
            <a:xfrm rot="5400000">
              <a:off x="4896824" y="1566584"/>
              <a:ext cx="1283223" cy="5212645"/>
            </a:xfrm>
            <a:prstGeom prst="round2Same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6" name="Rectangle: Top Corners Rounded 12">
              <a:extLst>
                <a:ext uri="{FF2B5EF4-FFF2-40B4-BE49-F238E27FC236}">
                  <a16:creationId xmlns:a16="http://schemas.microsoft.com/office/drawing/2014/main" id="{F5F0245A-0B20-49E3-9C98-73CCC8B7A70E}"/>
                </a:ext>
              </a:extLst>
            </p:cNvPr>
            <p:cNvSpPr txBox="1"/>
            <p:nvPr/>
          </p:nvSpPr>
          <p:spPr>
            <a:xfrm>
              <a:off x="2932113" y="3593936"/>
              <a:ext cx="5150003" cy="11579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SG" sz="2000" kern="1200" dirty="0">
                  <a:solidFill>
                    <a:schemeClr val="bg2">
                      <a:lumMod val="25000"/>
                    </a:schemeClr>
                  </a:solidFill>
                </a:rPr>
                <a:t>Weightage: 50%</a:t>
              </a:r>
            </a:p>
            <a:p>
              <a:pPr marL="285750" lvl="1" indent="-285750" algn="l" defTabSz="1244600">
                <a:lnSpc>
                  <a:spcPct val="90000"/>
                </a:lnSpc>
                <a:spcBef>
                  <a:spcPct val="0"/>
                </a:spcBef>
                <a:spcAft>
                  <a:spcPct val="15000"/>
                </a:spcAft>
                <a:buChar char="•"/>
              </a:pPr>
              <a:r>
                <a:rPr lang="en-SG" sz="2000" kern="1200" dirty="0">
                  <a:solidFill>
                    <a:schemeClr val="bg2">
                      <a:lumMod val="25000"/>
                    </a:schemeClr>
                  </a:solidFill>
                </a:rPr>
                <a:t>Due on: TBC</a:t>
              </a:r>
            </a:p>
          </p:txBody>
        </p:sp>
      </p:grpSp>
      <p:grpSp>
        <p:nvGrpSpPr>
          <p:cNvPr id="22" name="Group 21">
            <a:extLst>
              <a:ext uri="{FF2B5EF4-FFF2-40B4-BE49-F238E27FC236}">
                <a16:creationId xmlns:a16="http://schemas.microsoft.com/office/drawing/2014/main" id="{3FB7C51A-3D61-4049-B6B2-84DF961909AE}"/>
              </a:ext>
            </a:extLst>
          </p:cNvPr>
          <p:cNvGrpSpPr/>
          <p:nvPr/>
        </p:nvGrpSpPr>
        <p:grpSpPr>
          <a:xfrm>
            <a:off x="565285" y="4535476"/>
            <a:ext cx="2882025" cy="1525726"/>
            <a:chOff x="0" y="3370892"/>
            <a:chExt cx="2932113" cy="1604029"/>
          </a:xfrm>
        </p:grpSpPr>
        <p:sp>
          <p:nvSpPr>
            <p:cNvPr id="23" name="Rectangle: Rounded Corners 22">
              <a:extLst>
                <a:ext uri="{FF2B5EF4-FFF2-40B4-BE49-F238E27FC236}">
                  <a16:creationId xmlns:a16="http://schemas.microsoft.com/office/drawing/2014/main" id="{D9C19804-94B1-48C5-B47A-98FF27342DA6}"/>
                </a:ext>
              </a:extLst>
            </p:cNvPr>
            <p:cNvSpPr/>
            <p:nvPr/>
          </p:nvSpPr>
          <p:spPr>
            <a:xfrm>
              <a:off x="0" y="3370892"/>
              <a:ext cx="2932113" cy="160402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Rectangle: Rounded Corners 14">
              <a:extLst>
                <a:ext uri="{FF2B5EF4-FFF2-40B4-BE49-F238E27FC236}">
                  <a16:creationId xmlns:a16="http://schemas.microsoft.com/office/drawing/2014/main" id="{81447EC9-F26D-43F7-9E8D-AFFFCE4B871E}"/>
                </a:ext>
              </a:extLst>
            </p:cNvPr>
            <p:cNvSpPr txBox="1"/>
            <p:nvPr/>
          </p:nvSpPr>
          <p:spPr>
            <a:xfrm>
              <a:off x="78302" y="3449194"/>
              <a:ext cx="2775509" cy="14474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SG" sz="2400" b="1" kern="1200" dirty="0">
                  <a:latin typeface="Calibri" panose="020F0502020204030204" pitchFamily="34" charset="0"/>
                  <a:cs typeface="Calibri" panose="020F0502020204030204" pitchFamily="34" charset="0"/>
                </a:rPr>
                <a:t>ECA </a:t>
              </a:r>
              <a:br>
                <a:rPr lang="en-SG" sz="2400" b="1" kern="1200" dirty="0">
                  <a:latin typeface="Calibri" panose="020F0502020204030204" pitchFamily="34" charset="0"/>
                  <a:cs typeface="Calibri" panose="020F0502020204030204" pitchFamily="34" charset="0"/>
                </a:rPr>
              </a:br>
              <a:r>
                <a:rPr lang="en-SG" sz="2400" b="1" kern="1200" dirty="0">
                  <a:latin typeface="Calibri" panose="020F0502020204030204" pitchFamily="34" charset="0"/>
                  <a:cs typeface="Calibri" panose="020F0502020204030204" pitchFamily="34" charset="0"/>
                </a:rPr>
                <a:t>(end-of-course assignment)</a:t>
              </a:r>
              <a:endParaRPr lang="en-SG" sz="2400" kern="1200" dirty="0"/>
            </a:p>
          </p:txBody>
        </p:sp>
      </p:grpSp>
    </p:spTree>
    <p:extLst>
      <p:ext uri="{BB962C8B-B14F-4D97-AF65-F5344CB8AC3E}">
        <p14:creationId xmlns:p14="http://schemas.microsoft.com/office/powerpoint/2010/main" val="212386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1E4F8-CD56-4B03-ADBD-BA33020CAC21}"/>
              </a:ext>
            </a:extLst>
          </p:cNvPr>
          <p:cNvSpPr>
            <a:spLocks noGrp="1"/>
          </p:cNvSpPr>
          <p:nvPr>
            <p:ph type="sldNum" sz="quarter" idx="11"/>
          </p:nvPr>
        </p:nvSpPr>
        <p:spPr/>
        <p:txBody>
          <a:bodyPr/>
          <a:lstStyle/>
          <a:p>
            <a:fld id="{3DB8FB1F-A430-074E-B5CF-2937119C2D32}" type="slidenum">
              <a:rPr lang="en-US" smtClean="0"/>
              <a:pPr/>
              <a:t>15</a:t>
            </a:fld>
            <a:endParaRPr lang="en-US" dirty="0"/>
          </a:p>
        </p:txBody>
      </p:sp>
      <p:sp>
        <p:nvSpPr>
          <p:cNvPr id="8" name="Rectangle: Rounded Corners 7">
            <a:extLst>
              <a:ext uri="{FF2B5EF4-FFF2-40B4-BE49-F238E27FC236}">
                <a16:creationId xmlns:a16="http://schemas.microsoft.com/office/drawing/2014/main" id="{AC6CC7F5-8DD7-43D5-8FF3-6AAE835D47FC}"/>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Career benefits</a:t>
            </a:r>
          </a:p>
        </p:txBody>
      </p:sp>
      <p:graphicFrame>
        <p:nvGraphicFramePr>
          <p:cNvPr id="9" name="Diagram 8">
            <a:extLst>
              <a:ext uri="{FF2B5EF4-FFF2-40B4-BE49-F238E27FC236}">
                <a16:creationId xmlns:a16="http://schemas.microsoft.com/office/drawing/2014/main" id="{F3F7F478-D688-4DD4-93E6-87FD7733B776}"/>
              </a:ext>
            </a:extLst>
          </p:cNvPr>
          <p:cNvGraphicFramePr/>
          <p:nvPr/>
        </p:nvGraphicFramePr>
        <p:xfrm>
          <a:off x="1332321" y="1660951"/>
          <a:ext cx="647935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Icon&#10;&#10;Description automatically generated">
            <a:extLst>
              <a:ext uri="{FF2B5EF4-FFF2-40B4-BE49-F238E27FC236}">
                <a16:creationId xmlns:a16="http://schemas.microsoft.com/office/drawing/2014/main" id="{5850CA17-5D0F-4DAA-B3C3-BF1361928628}"/>
              </a:ext>
            </a:extLst>
          </p:cNvPr>
          <p:cNvPicPr>
            <a:picLocks noChangeAspect="1"/>
          </p:cNvPicPr>
          <p:nvPr/>
        </p:nvPicPr>
        <p:blipFill>
          <a:blip r:embed="rId8"/>
          <a:stretch>
            <a:fillRect/>
          </a:stretch>
        </p:blipFill>
        <p:spPr>
          <a:xfrm>
            <a:off x="6655324" y="1753272"/>
            <a:ext cx="1436017" cy="1371717"/>
          </a:xfrm>
          <a:prstGeom prst="rect">
            <a:avLst/>
          </a:prstGeom>
        </p:spPr>
      </p:pic>
      <p:pic>
        <p:nvPicPr>
          <p:cNvPr id="17" name="Picture 16" descr="A picture containing text, vector graphics&#10;&#10;Description automatically generated">
            <a:extLst>
              <a:ext uri="{FF2B5EF4-FFF2-40B4-BE49-F238E27FC236}">
                <a16:creationId xmlns:a16="http://schemas.microsoft.com/office/drawing/2014/main" id="{A853A628-DBC5-4793-8E5B-AE2AEABC2287}"/>
              </a:ext>
            </a:extLst>
          </p:cNvPr>
          <p:cNvPicPr>
            <a:picLocks noChangeAspect="1"/>
          </p:cNvPicPr>
          <p:nvPr/>
        </p:nvPicPr>
        <p:blipFill>
          <a:blip r:embed="rId9"/>
          <a:stretch>
            <a:fillRect/>
          </a:stretch>
        </p:blipFill>
        <p:spPr>
          <a:xfrm>
            <a:off x="1219495" y="1570335"/>
            <a:ext cx="1391730" cy="1338543"/>
          </a:xfrm>
          <a:prstGeom prst="rect">
            <a:avLst/>
          </a:prstGeom>
        </p:spPr>
      </p:pic>
      <p:pic>
        <p:nvPicPr>
          <p:cNvPr id="19" name="Picture 18" descr="Logo, icon&#10;&#10;Description automatically generated">
            <a:extLst>
              <a:ext uri="{FF2B5EF4-FFF2-40B4-BE49-F238E27FC236}">
                <a16:creationId xmlns:a16="http://schemas.microsoft.com/office/drawing/2014/main" id="{4EEEE733-A7BD-4889-BBD9-F0F1A9182D21}"/>
              </a:ext>
            </a:extLst>
          </p:cNvPr>
          <p:cNvPicPr>
            <a:picLocks noChangeAspect="1"/>
          </p:cNvPicPr>
          <p:nvPr/>
        </p:nvPicPr>
        <p:blipFill rotWithShape="1">
          <a:blip r:embed="rId10"/>
          <a:srcRect l="5703" t="3547" b="4134"/>
          <a:stretch/>
        </p:blipFill>
        <p:spPr>
          <a:xfrm>
            <a:off x="1294418" y="4365942"/>
            <a:ext cx="1241883" cy="1240350"/>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3968BDD2-8DA1-41B0-8CAE-77BD367824B4}"/>
              </a:ext>
            </a:extLst>
          </p:cNvPr>
          <p:cNvPicPr>
            <a:picLocks noChangeAspect="1"/>
          </p:cNvPicPr>
          <p:nvPr/>
        </p:nvPicPr>
        <p:blipFill>
          <a:blip r:embed="rId11"/>
          <a:stretch>
            <a:fillRect/>
          </a:stretch>
        </p:blipFill>
        <p:spPr>
          <a:xfrm>
            <a:off x="6498400" y="4365942"/>
            <a:ext cx="1583754" cy="1449625"/>
          </a:xfrm>
          <a:prstGeom prst="rect">
            <a:avLst/>
          </a:prstGeom>
        </p:spPr>
      </p:pic>
    </p:spTree>
    <p:extLst>
      <p:ext uri="{BB962C8B-B14F-4D97-AF65-F5344CB8AC3E}">
        <p14:creationId xmlns:p14="http://schemas.microsoft.com/office/powerpoint/2010/main" val="86514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br>
              <a:rPr lang="en-US" dirty="0"/>
            </a:br>
            <a:r>
              <a:rPr lang="en-US" dirty="0"/>
              <a:t>For more information, contact us at</a:t>
            </a:r>
            <a:br>
              <a:rPr lang="en-US" dirty="0"/>
            </a:br>
            <a:r>
              <a:rPr lang="en-US" dirty="0">
                <a:hlinkClick r:id="rId2"/>
              </a:rPr>
              <a:t>mbx@ial.edu.sg</a:t>
            </a:r>
            <a:br>
              <a:rPr lang="en-US" dirty="0"/>
            </a:br>
            <a:br>
              <a:rPr lang="en-US" dirty="0"/>
            </a:br>
            <a:br>
              <a:rPr lang="en-US" dirty="0"/>
            </a:br>
            <a:endParaRPr lang="en-US" dirty="0"/>
          </a:p>
        </p:txBody>
      </p:sp>
    </p:spTree>
    <p:extLst>
      <p:ext uri="{BB962C8B-B14F-4D97-AF65-F5344CB8AC3E}">
        <p14:creationId xmlns:p14="http://schemas.microsoft.com/office/powerpoint/2010/main" val="1821963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776180" y="6491769"/>
            <a:ext cx="7497166" cy="249600"/>
          </a:xfrm>
        </p:spPr>
        <p:txBody>
          <a:bodyPr/>
          <a:lstStyle/>
          <a:p>
            <a:endParaRPr lang="en-US" dirty="0"/>
          </a:p>
        </p:txBody>
      </p:sp>
      <p:sp>
        <p:nvSpPr>
          <p:cNvPr id="4" name="Slide Number Placeholder 3"/>
          <p:cNvSpPr>
            <a:spLocks noGrp="1"/>
          </p:cNvSpPr>
          <p:nvPr>
            <p:ph type="sldNum" sz="quarter" idx="11"/>
          </p:nvPr>
        </p:nvSpPr>
        <p:spPr>
          <a:xfrm>
            <a:off x="8357104" y="6491768"/>
            <a:ext cx="258338" cy="249602"/>
          </a:xfrm>
        </p:spPr>
        <p:txBody>
          <a:bodyPr/>
          <a:lstStyle/>
          <a:p>
            <a:fld id="{3DB8FB1F-A430-074E-B5CF-2937119C2D32}" type="slidenum">
              <a:rPr lang="en-US" smtClean="0"/>
              <a:pPr/>
              <a:t>2</a:t>
            </a:fld>
            <a:endParaRPr lang="en-US" dirty="0"/>
          </a:p>
        </p:txBody>
      </p:sp>
      <p:sp>
        <p:nvSpPr>
          <p:cNvPr id="7" name="Rectangle: Rounded Corners 6">
            <a:extLst>
              <a:ext uri="{FF2B5EF4-FFF2-40B4-BE49-F238E27FC236}">
                <a16:creationId xmlns:a16="http://schemas.microsoft.com/office/drawing/2014/main" id="{4494F7E5-2B58-4E92-B86B-70363EF32589}"/>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Why Boundary-Crossing? </a:t>
            </a:r>
            <a:endParaRPr lang="en-SG" sz="2800" dirty="0"/>
          </a:p>
        </p:txBody>
      </p:sp>
      <p:sp>
        <p:nvSpPr>
          <p:cNvPr id="25" name="TextBox 11">
            <a:extLst>
              <a:ext uri="{FF2B5EF4-FFF2-40B4-BE49-F238E27FC236}">
                <a16:creationId xmlns:a16="http://schemas.microsoft.com/office/drawing/2014/main" id="{B6B06B15-FCD2-4ECB-B0FB-6C1841B1883C}"/>
              </a:ext>
            </a:extLst>
          </p:cNvPr>
          <p:cNvSpPr txBox="1"/>
          <p:nvPr/>
        </p:nvSpPr>
        <p:spPr>
          <a:xfrm>
            <a:off x="378969" y="1627560"/>
            <a:ext cx="8386062" cy="4739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240"/>
              </a:lnSpc>
            </a:pPr>
            <a:r>
              <a:rPr lang="en-US" sz="2400" dirty="0">
                <a:solidFill>
                  <a:srgbClr val="000000"/>
                </a:solidFill>
                <a:latin typeface="Gotham Rounded Bold" pitchFamily="50" charset="0"/>
              </a:rPr>
              <a:t>ALWAYS NEW, ALWAYS CHANGING</a:t>
            </a:r>
          </a:p>
        </p:txBody>
      </p:sp>
      <p:grpSp>
        <p:nvGrpSpPr>
          <p:cNvPr id="41" name="Group 40">
            <a:extLst>
              <a:ext uri="{FF2B5EF4-FFF2-40B4-BE49-F238E27FC236}">
                <a16:creationId xmlns:a16="http://schemas.microsoft.com/office/drawing/2014/main" id="{583DCB2B-9B1A-4DC9-9B40-4DF2DE1A3105}"/>
              </a:ext>
            </a:extLst>
          </p:cNvPr>
          <p:cNvGrpSpPr/>
          <p:nvPr/>
        </p:nvGrpSpPr>
        <p:grpSpPr>
          <a:xfrm>
            <a:off x="320084" y="3335694"/>
            <a:ext cx="8386062" cy="655854"/>
            <a:chOff x="660803" y="2481859"/>
            <a:chExt cx="8386062" cy="655854"/>
          </a:xfrm>
        </p:grpSpPr>
        <p:sp>
          <p:nvSpPr>
            <p:cNvPr id="31" name="Rectangle 30">
              <a:extLst>
                <a:ext uri="{FF2B5EF4-FFF2-40B4-BE49-F238E27FC236}">
                  <a16:creationId xmlns:a16="http://schemas.microsoft.com/office/drawing/2014/main" id="{972184C4-05F3-45AF-9B47-154A2F2072C1}"/>
                </a:ext>
              </a:extLst>
            </p:cNvPr>
            <p:cNvSpPr/>
            <p:nvPr/>
          </p:nvSpPr>
          <p:spPr>
            <a:xfrm>
              <a:off x="660803" y="2484800"/>
              <a:ext cx="1669002" cy="64632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a:latin typeface="Gotham Rounded Bold" pitchFamily="50" charset="0"/>
                </a:rPr>
                <a:t>Work structures</a:t>
              </a:r>
            </a:p>
          </p:txBody>
        </p:sp>
        <p:sp>
          <p:nvSpPr>
            <p:cNvPr id="32" name="Rectangle 31">
              <a:extLst>
                <a:ext uri="{FF2B5EF4-FFF2-40B4-BE49-F238E27FC236}">
                  <a16:creationId xmlns:a16="http://schemas.microsoft.com/office/drawing/2014/main" id="{E30B168D-0062-41D7-873B-F28738422F3E}"/>
                </a:ext>
              </a:extLst>
            </p:cNvPr>
            <p:cNvSpPr/>
            <p:nvPr/>
          </p:nvSpPr>
          <p:spPr>
            <a:xfrm>
              <a:off x="2329805" y="2485173"/>
              <a:ext cx="1669002" cy="64632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a:latin typeface="Gotham Rounded Bold" pitchFamily="50" charset="0"/>
                </a:rPr>
                <a:t>Work venues</a:t>
              </a:r>
            </a:p>
          </p:txBody>
        </p:sp>
        <p:sp>
          <p:nvSpPr>
            <p:cNvPr id="33" name="Rectangle 32">
              <a:extLst>
                <a:ext uri="{FF2B5EF4-FFF2-40B4-BE49-F238E27FC236}">
                  <a16:creationId xmlns:a16="http://schemas.microsoft.com/office/drawing/2014/main" id="{9AC45E12-93EB-435B-926B-3E5AFD7E6102}"/>
                </a:ext>
              </a:extLst>
            </p:cNvPr>
            <p:cNvSpPr/>
            <p:nvPr/>
          </p:nvSpPr>
          <p:spPr>
            <a:xfrm>
              <a:off x="4007685" y="2483021"/>
              <a:ext cx="1669002" cy="646329"/>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a:latin typeface="Gotham Rounded Bold" pitchFamily="50" charset="0"/>
                </a:rPr>
                <a:t>Business models</a:t>
              </a:r>
            </a:p>
          </p:txBody>
        </p:sp>
        <p:sp>
          <p:nvSpPr>
            <p:cNvPr id="34" name="Rectangle 33">
              <a:extLst>
                <a:ext uri="{FF2B5EF4-FFF2-40B4-BE49-F238E27FC236}">
                  <a16:creationId xmlns:a16="http://schemas.microsoft.com/office/drawing/2014/main" id="{9194199C-9F1F-412C-939C-9DBA66414425}"/>
                </a:ext>
              </a:extLst>
            </p:cNvPr>
            <p:cNvSpPr/>
            <p:nvPr/>
          </p:nvSpPr>
          <p:spPr>
            <a:xfrm>
              <a:off x="5688335" y="2491384"/>
              <a:ext cx="1669002" cy="64632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a:latin typeface="Gotham Rounded Bold" pitchFamily="50" charset="0"/>
                </a:rPr>
                <a:t>Business platforms</a:t>
              </a:r>
            </a:p>
          </p:txBody>
        </p:sp>
        <p:sp>
          <p:nvSpPr>
            <p:cNvPr id="35" name="Rectangle 34">
              <a:extLst>
                <a:ext uri="{FF2B5EF4-FFF2-40B4-BE49-F238E27FC236}">
                  <a16:creationId xmlns:a16="http://schemas.microsoft.com/office/drawing/2014/main" id="{65ED8383-210D-44AC-94DE-5E67908E339E}"/>
                </a:ext>
              </a:extLst>
            </p:cNvPr>
            <p:cNvSpPr/>
            <p:nvPr/>
          </p:nvSpPr>
          <p:spPr>
            <a:xfrm>
              <a:off x="7377863" y="2481859"/>
              <a:ext cx="1669002" cy="64632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a:latin typeface="Gotham Rounded Bold" pitchFamily="50" charset="0"/>
                </a:rPr>
                <a:t>Collaborations</a:t>
              </a:r>
            </a:p>
          </p:txBody>
        </p:sp>
      </p:grpSp>
      <p:grpSp>
        <p:nvGrpSpPr>
          <p:cNvPr id="42" name="Group 41">
            <a:extLst>
              <a:ext uri="{FF2B5EF4-FFF2-40B4-BE49-F238E27FC236}">
                <a16:creationId xmlns:a16="http://schemas.microsoft.com/office/drawing/2014/main" id="{24FEB1EF-7F07-43C4-9129-50599F4879B9}"/>
              </a:ext>
            </a:extLst>
          </p:cNvPr>
          <p:cNvGrpSpPr/>
          <p:nvPr/>
        </p:nvGrpSpPr>
        <p:grpSpPr>
          <a:xfrm>
            <a:off x="320084" y="4971472"/>
            <a:ext cx="8386062" cy="649643"/>
            <a:chOff x="660803" y="2481859"/>
            <a:chExt cx="8386062" cy="649643"/>
          </a:xfrm>
        </p:grpSpPr>
        <p:sp>
          <p:nvSpPr>
            <p:cNvPr id="43" name="Rectangle 42">
              <a:extLst>
                <a:ext uri="{FF2B5EF4-FFF2-40B4-BE49-F238E27FC236}">
                  <a16:creationId xmlns:a16="http://schemas.microsoft.com/office/drawing/2014/main" id="{2D0D50A3-6E1E-465F-862F-A68B2CCD3434}"/>
                </a:ext>
              </a:extLst>
            </p:cNvPr>
            <p:cNvSpPr/>
            <p:nvPr/>
          </p:nvSpPr>
          <p:spPr>
            <a:xfrm>
              <a:off x="660803" y="2484800"/>
              <a:ext cx="1669002" cy="64632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a:latin typeface="Gotham Rounded Bold" pitchFamily="50" charset="0"/>
                </a:rPr>
                <a:t>Knowledge</a:t>
              </a:r>
            </a:p>
          </p:txBody>
        </p:sp>
        <p:sp>
          <p:nvSpPr>
            <p:cNvPr id="44" name="Rectangle 43">
              <a:extLst>
                <a:ext uri="{FF2B5EF4-FFF2-40B4-BE49-F238E27FC236}">
                  <a16:creationId xmlns:a16="http://schemas.microsoft.com/office/drawing/2014/main" id="{614C6BD5-BF30-4DE2-8588-8D4AA6D5C312}"/>
                </a:ext>
              </a:extLst>
            </p:cNvPr>
            <p:cNvSpPr/>
            <p:nvPr/>
          </p:nvSpPr>
          <p:spPr>
            <a:xfrm>
              <a:off x="2329805" y="2485173"/>
              <a:ext cx="1669002" cy="64632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a:latin typeface="Gotham Rounded Bold" pitchFamily="50" charset="0"/>
                </a:rPr>
                <a:t>Skills</a:t>
              </a:r>
            </a:p>
          </p:txBody>
        </p:sp>
        <p:sp>
          <p:nvSpPr>
            <p:cNvPr id="45" name="Rectangle 44">
              <a:extLst>
                <a:ext uri="{FF2B5EF4-FFF2-40B4-BE49-F238E27FC236}">
                  <a16:creationId xmlns:a16="http://schemas.microsoft.com/office/drawing/2014/main" id="{4D019E77-F126-4FC9-B551-FA5F09BE81F5}"/>
                </a:ext>
              </a:extLst>
            </p:cNvPr>
            <p:cNvSpPr/>
            <p:nvPr/>
          </p:nvSpPr>
          <p:spPr>
            <a:xfrm>
              <a:off x="4007685" y="2483021"/>
              <a:ext cx="1669002" cy="646329"/>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a:latin typeface="Gotham Rounded Bold" pitchFamily="50" charset="0"/>
                </a:rPr>
                <a:t>Employee Profile</a:t>
              </a:r>
            </a:p>
          </p:txBody>
        </p:sp>
        <p:sp>
          <p:nvSpPr>
            <p:cNvPr id="46" name="Rectangle 45">
              <a:extLst>
                <a:ext uri="{FF2B5EF4-FFF2-40B4-BE49-F238E27FC236}">
                  <a16:creationId xmlns:a16="http://schemas.microsoft.com/office/drawing/2014/main" id="{9398BDAA-807E-4FD6-9F6C-5A4F9B6A295C}"/>
                </a:ext>
              </a:extLst>
            </p:cNvPr>
            <p:cNvSpPr/>
            <p:nvPr/>
          </p:nvSpPr>
          <p:spPr>
            <a:xfrm>
              <a:off x="5688335" y="2481859"/>
              <a:ext cx="1669002" cy="64632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a:latin typeface="Gotham Rounded Bold" pitchFamily="50" charset="0"/>
                </a:rPr>
                <a:t>Technology</a:t>
              </a:r>
            </a:p>
          </p:txBody>
        </p:sp>
        <p:sp>
          <p:nvSpPr>
            <p:cNvPr id="47" name="Rectangle 46">
              <a:extLst>
                <a:ext uri="{FF2B5EF4-FFF2-40B4-BE49-F238E27FC236}">
                  <a16:creationId xmlns:a16="http://schemas.microsoft.com/office/drawing/2014/main" id="{F63D6593-1A5D-4B88-ABD4-6D8CE7672BA0}"/>
                </a:ext>
              </a:extLst>
            </p:cNvPr>
            <p:cNvSpPr/>
            <p:nvPr/>
          </p:nvSpPr>
          <p:spPr>
            <a:xfrm>
              <a:off x="7377863" y="2481859"/>
              <a:ext cx="1669002" cy="64632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a:latin typeface="Gotham Rounded Bold" pitchFamily="50" charset="0"/>
                </a:rPr>
                <a:t>Solutions</a:t>
              </a:r>
            </a:p>
          </p:txBody>
        </p:sp>
      </p:grpSp>
      <p:pic>
        <p:nvPicPr>
          <p:cNvPr id="50" name="Picture 49" descr="Icon&#10;&#10;Description automatically generated">
            <a:extLst>
              <a:ext uri="{FF2B5EF4-FFF2-40B4-BE49-F238E27FC236}">
                <a16:creationId xmlns:a16="http://schemas.microsoft.com/office/drawing/2014/main" id="{3848E567-1737-4CC1-B947-3C1668E2942E}"/>
              </a:ext>
            </a:extLst>
          </p:cNvPr>
          <p:cNvPicPr>
            <a:picLocks noChangeAspect="1"/>
          </p:cNvPicPr>
          <p:nvPr/>
        </p:nvPicPr>
        <p:blipFill>
          <a:blip r:embed="rId3"/>
          <a:stretch>
            <a:fillRect/>
          </a:stretch>
        </p:blipFill>
        <p:spPr>
          <a:xfrm>
            <a:off x="7435444" y="2504194"/>
            <a:ext cx="826254" cy="771599"/>
          </a:xfrm>
          <a:prstGeom prst="rect">
            <a:avLst/>
          </a:prstGeom>
        </p:spPr>
      </p:pic>
      <p:pic>
        <p:nvPicPr>
          <p:cNvPr id="52" name="Picture 51" descr="Diagram, schematic&#10;&#10;Description automatically generated">
            <a:extLst>
              <a:ext uri="{FF2B5EF4-FFF2-40B4-BE49-F238E27FC236}">
                <a16:creationId xmlns:a16="http://schemas.microsoft.com/office/drawing/2014/main" id="{CC650ADD-27B5-4C82-B676-C78F6E2A9F2D}"/>
              </a:ext>
            </a:extLst>
          </p:cNvPr>
          <p:cNvPicPr>
            <a:picLocks noChangeAspect="1"/>
          </p:cNvPicPr>
          <p:nvPr/>
        </p:nvPicPr>
        <p:blipFill>
          <a:blip r:embed="rId4"/>
          <a:stretch>
            <a:fillRect/>
          </a:stretch>
        </p:blipFill>
        <p:spPr>
          <a:xfrm>
            <a:off x="4131727" y="2440883"/>
            <a:ext cx="857250" cy="857250"/>
          </a:xfrm>
          <a:prstGeom prst="rect">
            <a:avLst/>
          </a:prstGeom>
        </p:spPr>
      </p:pic>
      <p:pic>
        <p:nvPicPr>
          <p:cNvPr id="54" name="Picture 53" descr="Icon&#10;&#10;Description automatically generated">
            <a:extLst>
              <a:ext uri="{FF2B5EF4-FFF2-40B4-BE49-F238E27FC236}">
                <a16:creationId xmlns:a16="http://schemas.microsoft.com/office/drawing/2014/main" id="{F98E3318-04C1-4C88-A111-D34B5CC5AD1F}"/>
              </a:ext>
            </a:extLst>
          </p:cNvPr>
          <p:cNvPicPr>
            <a:picLocks noChangeAspect="1"/>
          </p:cNvPicPr>
          <p:nvPr/>
        </p:nvPicPr>
        <p:blipFill>
          <a:blip r:embed="rId5"/>
          <a:stretch>
            <a:fillRect/>
          </a:stretch>
        </p:blipFill>
        <p:spPr>
          <a:xfrm>
            <a:off x="881791" y="2536729"/>
            <a:ext cx="621036" cy="702752"/>
          </a:xfrm>
          <a:prstGeom prst="rect">
            <a:avLst/>
          </a:prstGeom>
        </p:spPr>
      </p:pic>
      <p:pic>
        <p:nvPicPr>
          <p:cNvPr id="56" name="Picture 55" descr="Icon&#10;&#10;Description automatically generated">
            <a:extLst>
              <a:ext uri="{FF2B5EF4-FFF2-40B4-BE49-F238E27FC236}">
                <a16:creationId xmlns:a16="http://schemas.microsoft.com/office/drawing/2014/main" id="{4A72ED27-2964-499F-91B8-BC05572DA0FC}"/>
              </a:ext>
            </a:extLst>
          </p:cNvPr>
          <p:cNvPicPr>
            <a:picLocks noChangeAspect="1"/>
          </p:cNvPicPr>
          <p:nvPr/>
        </p:nvPicPr>
        <p:blipFill>
          <a:blip r:embed="rId6"/>
          <a:stretch>
            <a:fillRect/>
          </a:stretch>
        </p:blipFill>
        <p:spPr>
          <a:xfrm>
            <a:off x="2580431" y="2452530"/>
            <a:ext cx="540366" cy="817304"/>
          </a:xfrm>
          <a:prstGeom prst="rect">
            <a:avLst/>
          </a:prstGeom>
        </p:spPr>
      </p:pic>
      <p:pic>
        <p:nvPicPr>
          <p:cNvPr id="58" name="Picture 57" descr="Circle&#10;&#10;Description automatically generated">
            <a:extLst>
              <a:ext uri="{FF2B5EF4-FFF2-40B4-BE49-F238E27FC236}">
                <a16:creationId xmlns:a16="http://schemas.microsoft.com/office/drawing/2014/main" id="{F4BDC726-EF98-458B-AF8A-B93499E6DE34}"/>
              </a:ext>
            </a:extLst>
          </p:cNvPr>
          <p:cNvPicPr>
            <a:picLocks noChangeAspect="1"/>
          </p:cNvPicPr>
          <p:nvPr/>
        </p:nvPicPr>
        <p:blipFill>
          <a:blip r:embed="rId7"/>
          <a:stretch>
            <a:fillRect/>
          </a:stretch>
        </p:blipFill>
        <p:spPr>
          <a:xfrm>
            <a:off x="748867" y="4211644"/>
            <a:ext cx="753960" cy="711052"/>
          </a:xfrm>
          <a:prstGeom prst="rect">
            <a:avLst/>
          </a:prstGeom>
        </p:spPr>
      </p:pic>
      <p:pic>
        <p:nvPicPr>
          <p:cNvPr id="60" name="Picture 59" descr="A picture containing schematic&#10;&#10;Description automatically generated">
            <a:extLst>
              <a:ext uri="{FF2B5EF4-FFF2-40B4-BE49-F238E27FC236}">
                <a16:creationId xmlns:a16="http://schemas.microsoft.com/office/drawing/2014/main" id="{266CFF1D-2C9B-4125-8C35-60039C56E145}"/>
              </a:ext>
            </a:extLst>
          </p:cNvPr>
          <p:cNvPicPr>
            <a:picLocks noChangeAspect="1"/>
          </p:cNvPicPr>
          <p:nvPr/>
        </p:nvPicPr>
        <p:blipFill>
          <a:blip r:embed="rId8"/>
          <a:stretch>
            <a:fillRect/>
          </a:stretch>
        </p:blipFill>
        <p:spPr>
          <a:xfrm>
            <a:off x="4242619" y="4239820"/>
            <a:ext cx="635466" cy="646329"/>
          </a:xfrm>
          <a:prstGeom prst="rect">
            <a:avLst/>
          </a:prstGeom>
        </p:spPr>
      </p:pic>
      <p:pic>
        <p:nvPicPr>
          <p:cNvPr id="62" name="Picture 61" descr="Icon&#10;&#10;Description automatically generated">
            <a:extLst>
              <a:ext uri="{FF2B5EF4-FFF2-40B4-BE49-F238E27FC236}">
                <a16:creationId xmlns:a16="http://schemas.microsoft.com/office/drawing/2014/main" id="{999B3088-B20F-4D4E-8B72-B330679E898A}"/>
              </a:ext>
            </a:extLst>
          </p:cNvPr>
          <p:cNvPicPr>
            <a:picLocks noChangeAspect="1"/>
          </p:cNvPicPr>
          <p:nvPr/>
        </p:nvPicPr>
        <p:blipFill>
          <a:blip r:embed="rId9"/>
          <a:stretch>
            <a:fillRect/>
          </a:stretch>
        </p:blipFill>
        <p:spPr>
          <a:xfrm>
            <a:off x="2527556" y="4329005"/>
            <a:ext cx="635466" cy="588117"/>
          </a:xfrm>
          <a:prstGeom prst="rect">
            <a:avLst/>
          </a:prstGeom>
        </p:spPr>
      </p:pic>
      <p:pic>
        <p:nvPicPr>
          <p:cNvPr id="64" name="Picture 63" descr="Icon&#10;&#10;Description automatically generated with medium confidence">
            <a:extLst>
              <a:ext uri="{FF2B5EF4-FFF2-40B4-BE49-F238E27FC236}">
                <a16:creationId xmlns:a16="http://schemas.microsoft.com/office/drawing/2014/main" id="{4544DE8E-5575-4D77-9F56-0F4DCA475820}"/>
              </a:ext>
            </a:extLst>
          </p:cNvPr>
          <p:cNvPicPr>
            <a:picLocks noChangeAspect="1"/>
          </p:cNvPicPr>
          <p:nvPr/>
        </p:nvPicPr>
        <p:blipFill>
          <a:blip r:embed="rId10"/>
          <a:stretch>
            <a:fillRect/>
          </a:stretch>
        </p:blipFill>
        <p:spPr>
          <a:xfrm>
            <a:off x="7581741" y="4170890"/>
            <a:ext cx="672867" cy="792560"/>
          </a:xfrm>
          <a:prstGeom prst="rect">
            <a:avLst/>
          </a:prstGeom>
        </p:spPr>
      </p:pic>
      <p:pic>
        <p:nvPicPr>
          <p:cNvPr id="66" name="Picture 65" descr="Icon&#10;&#10;Description automatically generated">
            <a:extLst>
              <a:ext uri="{FF2B5EF4-FFF2-40B4-BE49-F238E27FC236}">
                <a16:creationId xmlns:a16="http://schemas.microsoft.com/office/drawing/2014/main" id="{665EC1A5-CBF5-4EF5-9D7E-59E4FCAD2AAF}"/>
              </a:ext>
            </a:extLst>
          </p:cNvPr>
          <p:cNvPicPr>
            <a:picLocks noChangeAspect="1"/>
          </p:cNvPicPr>
          <p:nvPr/>
        </p:nvPicPr>
        <p:blipFill>
          <a:blip r:embed="rId11"/>
          <a:stretch>
            <a:fillRect/>
          </a:stretch>
        </p:blipFill>
        <p:spPr>
          <a:xfrm>
            <a:off x="5809652" y="4267230"/>
            <a:ext cx="672867" cy="655466"/>
          </a:xfrm>
          <a:prstGeom prst="rect">
            <a:avLst/>
          </a:prstGeom>
        </p:spPr>
      </p:pic>
      <p:pic>
        <p:nvPicPr>
          <p:cNvPr id="68" name="Picture 67" descr="Icon&#10;&#10;Description automatically generated with low confidence">
            <a:extLst>
              <a:ext uri="{FF2B5EF4-FFF2-40B4-BE49-F238E27FC236}">
                <a16:creationId xmlns:a16="http://schemas.microsoft.com/office/drawing/2014/main" id="{C5195804-13F1-43D6-827C-17E11B583EB4}"/>
              </a:ext>
            </a:extLst>
          </p:cNvPr>
          <p:cNvPicPr>
            <a:picLocks noChangeAspect="1"/>
          </p:cNvPicPr>
          <p:nvPr/>
        </p:nvPicPr>
        <p:blipFill>
          <a:blip r:embed="rId12"/>
          <a:stretch>
            <a:fillRect/>
          </a:stretch>
        </p:blipFill>
        <p:spPr>
          <a:xfrm>
            <a:off x="5779808" y="2509813"/>
            <a:ext cx="732553" cy="795164"/>
          </a:xfrm>
          <a:prstGeom prst="rect">
            <a:avLst/>
          </a:prstGeom>
        </p:spPr>
      </p:pic>
    </p:spTree>
    <p:extLst>
      <p:ext uri="{BB962C8B-B14F-4D97-AF65-F5344CB8AC3E}">
        <p14:creationId xmlns:p14="http://schemas.microsoft.com/office/powerpoint/2010/main" val="217103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Features of MBX </a:t>
            </a:r>
          </a:p>
        </p:txBody>
      </p:sp>
      <p:sp>
        <p:nvSpPr>
          <p:cNvPr id="4" name="Slide Number Placeholder 3"/>
          <p:cNvSpPr>
            <a:spLocks noGrp="1"/>
          </p:cNvSpPr>
          <p:nvPr>
            <p:ph type="sldNum" sz="quarter" idx="11"/>
          </p:nvPr>
        </p:nvSpPr>
        <p:spPr/>
        <p:txBody>
          <a:bodyPr/>
          <a:lstStyle/>
          <a:p>
            <a:fld id="{3DB8FB1F-A430-074E-B5CF-2937119C2D32}" type="slidenum">
              <a:rPr lang="en-US" smtClean="0"/>
              <a:pPr/>
              <a:t>3</a:t>
            </a:fld>
            <a:endParaRPr lang="en-US" dirty="0"/>
          </a:p>
        </p:txBody>
      </p:sp>
      <p:sp>
        <p:nvSpPr>
          <p:cNvPr id="7" name="Rectangle: Rounded Corners 6">
            <a:extLst>
              <a:ext uri="{FF2B5EF4-FFF2-40B4-BE49-F238E27FC236}">
                <a16:creationId xmlns:a16="http://schemas.microsoft.com/office/drawing/2014/main" id="{9F55C8F0-7F7E-4C87-8088-F3D1E7350D60}"/>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Unique features of MBX</a:t>
            </a:r>
          </a:p>
        </p:txBody>
      </p:sp>
      <p:pic>
        <p:nvPicPr>
          <p:cNvPr id="19" name="Graphic 18" descr="Earth Globe - Asia with solid fill">
            <a:extLst>
              <a:ext uri="{FF2B5EF4-FFF2-40B4-BE49-F238E27FC236}">
                <a16:creationId xmlns:a16="http://schemas.microsoft.com/office/drawing/2014/main" id="{3B861439-477A-42AE-9F13-B17529C965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64000" y="3038620"/>
            <a:ext cx="1412793" cy="1412793"/>
          </a:xfrm>
          <a:prstGeom prst="rect">
            <a:avLst/>
          </a:prstGeom>
        </p:spPr>
      </p:pic>
      <p:cxnSp>
        <p:nvCxnSpPr>
          <p:cNvPr id="24" name="Straight Connector 23">
            <a:extLst>
              <a:ext uri="{FF2B5EF4-FFF2-40B4-BE49-F238E27FC236}">
                <a16:creationId xmlns:a16="http://schemas.microsoft.com/office/drawing/2014/main" id="{2719EC77-4EAE-4CE9-9F1B-31732E69A7CB}"/>
              </a:ext>
            </a:extLst>
          </p:cNvPr>
          <p:cNvCxnSpPr>
            <a:stCxn id="19" idx="1"/>
          </p:cNvCxnSpPr>
          <p:nvPr/>
        </p:nvCxnSpPr>
        <p:spPr>
          <a:xfrm flipH="1" flipV="1">
            <a:off x="2000250" y="3745016"/>
            <a:ext cx="2063750" cy="1"/>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238CB50-89AD-464F-9F4E-58BF880D8D36}"/>
              </a:ext>
            </a:extLst>
          </p:cNvPr>
          <p:cNvCxnSpPr>
            <a:cxnSpLocks/>
          </p:cNvCxnSpPr>
          <p:nvPr/>
        </p:nvCxnSpPr>
        <p:spPr>
          <a:xfrm flipV="1">
            <a:off x="2000250" y="3133725"/>
            <a:ext cx="0" cy="611292"/>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94F8EE8-F253-44EE-A741-76A9926D2A36}"/>
              </a:ext>
            </a:extLst>
          </p:cNvPr>
          <p:cNvSpPr txBox="1"/>
          <p:nvPr/>
        </p:nvSpPr>
        <p:spPr>
          <a:xfrm>
            <a:off x="1203326" y="1564009"/>
            <a:ext cx="1960571" cy="328426"/>
          </a:xfrm>
          <a:prstGeom prst="rect">
            <a:avLst/>
          </a:prstGeom>
        </p:spPr>
        <p:txBody>
          <a:bodyPr vert="horz" wrap="none" lIns="0" tIns="0" rIns="0" bIns="0" rtlCol="0" anchor="t" anchorCtr="0">
            <a:noAutofit/>
          </a:bodyPr>
          <a:lstStyle/>
          <a:p>
            <a:r>
              <a:rPr lang="en-SG" sz="2000" dirty="0">
                <a:latin typeface="Gotham Rounded Bold" pitchFamily="50" charset="0"/>
              </a:rPr>
              <a:t>Flexible Nature</a:t>
            </a:r>
          </a:p>
        </p:txBody>
      </p:sp>
      <p:sp>
        <p:nvSpPr>
          <p:cNvPr id="28" name="TextBox 27">
            <a:extLst>
              <a:ext uri="{FF2B5EF4-FFF2-40B4-BE49-F238E27FC236}">
                <a16:creationId xmlns:a16="http://schemas.microsoft.com/office/drawing/2014/main" id="{4147553A-AC8C-4031-B69D-ECE3936C8186}"/>
              </a:ext>
            </a:extLst>
          </p:cNvPr>
          <p:cNvSpPr txBox="1"/>
          <p:nvPr/>
        </p:nvSpPr>
        <p:spPr>
          <a:xfrm>
            <a:off x="746126" y="2047875"/>
            <a:ext cx="914400" cy="914400"/>
          </a:xfrm>
          <a:prstGeom prst="rect">
            <a:avLst/>
          </a:prstGeom>
        </p:spPr>
        <p:txBody>
          <a:bodyPr vert="horz" wrap="none" lIns="0" tIns="0" rIns="0" bIns="0" rtlCol="0" anchor="t" anchorCtr="0">
            <a:noAutofit/>
          </a:bodyPr>
          <a:lstStyle/>
          <a:p>
            <a:endParaRPr lang="en-SG" sz="1800" dirty="0">
              <a:solidFill>
                <a:srgbClr val="D62800"/>
              </a:solidFill>
            </a:endParaRPr>
          </a:p>
        </p:txBody>
      </p:sp>
      <p:sp>
        <p:nvSpPr>
          <p:cNvPr id="29" name="TextBox 28">
            <a:extLst>
              <a:ext uri="{FF2B5EF4-FFF2-40B4-BE49-F238E27FC236}">
                <a16:creationId xmlns:a16="http://schemas.microsoft.com/office/drawing/2014/main" id="{4F35B593-0FD3-4D77-A08F-E4578C672502}"/>
              </a:ext>
            </a:extLst>
          </p:cNvPr>
          <p:cNvSpPr txBox="1"/>
          <p:nvPr/>
        </p:nvSpPr>
        <p:spPr>
          <a:xfrm>
            <a:off x="638175" y="2047875"/>
            <a:ext cx="2324090" cy="704850"/>
          </a:xfrm>
          <a:prstGeom prst="rect">
            <a:avLst/>
          </a:prstGeom>
        </p:spPr>
        <p:txBody>
          <a:bodyPr vert="horz" wrap="square" lIns="0" tIns="0" rIns="0" bIns="0" rtlCol="0" anchor="t" anchorCtr="0">
            <a:noAutofit/>
          </a:bodyPr>
          <a:lstStyle/>
          <a:p>
            <a:endParaRPr lang="en-SG" sz="1800" dirty="0">
              <a:solidFill>
                <a:srgbClr val="D62800"/>
              </a:solidFill>
            </a:endParaRPr>
          </a:p>
        </p:txBody>
      </p:sp>
      <p:sp>
        <p:nvSpPr>
          <p:cNvPr id="30" name="TextBox 29">
            <a:extLst>
              <a:ext uri="{FF2B5EF4-FFF2-40B4-BE49-F238E27FC236}">
                <a16:creationId xmlns:a16="http://schemas.microsoft.com/office/drawing/2014/main" id="{0A645234-67B4-4831-B274-0ACF3EF28DE5}"/>
              </a:ext>
            </a:extLst>
          </p:cNvPr>
          <p:cNvSpPr txBox="1"/>
          <p:nvPr/>
        </p:nvSpPr>
        <p:spPr>
          <a:xfrm>
            <a:off x="859747" y="1944405"/>
            <a:ext cx="2479314" cy="992277"/>
          </a:xfrm>
          <a:prstGeom prst="rect">
            <a:avLst/>
          </a:prstGeom>
        </p:spPr>
        <p:txBody>
          <a:bodyPr vert="horz" wrap="square" lIns="0" tIns="0" rIns="0" bIns="0" rtlCol="0" anchor="t" anchorCtr="0">
            <a:noAutofit/>
          </a:bodyPr>
          <a:lstStyle/>
          <a:p>
            <a:pPr algn="ctr"/>
            <a:r>
              <a:rPr lang="en-SG" sz="1400" dirty="0">
                <a:solidFill>
                  <a:srgbClr val="53565A"/>
                </a:solidFill>
                <a:effectLst/>
                <a:latin typeface="+mj-lt"/>
                <a:ea typeface="Times New Roman" panose="02020603050405020304" pitchFamily="18" charset="0"/>
                <a:cs typeface="Calibri" panose="020F0502020204030204" pitchFamily="34" charset="0"/>
              </a:rPr>
              <a:t>Complete the 4 Graduate Certificates over any four semesters within a period of eight semesters (four years)</a:t>
            </a:r>
            <a:endParaRPr lang="en-SG" sz="1400" dirty="0">
              <a:solidFill>
                <a:schemeClr val="bg2">
                  <a:lumMod val="10000"/>
                </a:schemeClr>
              </a:solidFill>
              <a:latin typeface="+mj-lt"/>
            </a:endParaRPr>
          </a:p>
        </p:txBody>
      </p:sp>
      <p:cxnSp>
        <p:nvCxnSpPr>
          <p:cNvPr id="32" name="Straight Connector 31">
            <a:extLst>
              <a:ext uri="{FF2B5EF4-FFF2-40B4-BE49-F238E27FC236}">
                <a16:creationId xmlns:a16="http://schemas.microsoft.com/office/drawing/2014/main" id="{94B5CCB1-D26B-43D5-B216-239DAD9335E9}"/>
              </a:ext>
            </a:extLst>
          </p:cNvPr>
          <p:cNvCxnSpPr>
            <a:cxnSpLocks/>
          </p:cNvCxnSpPr>
          <p:nvPr/>
        </p:nvCxnSpPr>
        <p:spPr>
          <a:xfrm flipV="1">
            <a:off x="2001037" y="3740080"/>
            <a:ext cx="0" cy="611292"/>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21EB2CA1-A9FF-4A94-A63B-78A11EACBA99}"/>
              </a:ext>
            </a:extLst>
          </p:cNvPr>
          <p:cNvSpPr txBox="1"/>
          <p:nvPr/>
        </p:nvSpPr>
        <p:spPr>
          <a:xfrm>
            <a:off x="6366479" y="1536104"/>
            <a:ext cx="1960571" cy="328426"/>
          </a:xfrm>
          <a:prstGeom prst="rect">
            <a:avLst/>
          </a:prstGeom>
        </p:spPr>
        <p:txBody>
          <a:bodyPr vert="horz" wrap="none" lIns="0" tIns="0" rIns="0" bIns="0" rtlCol="0" anchor="t" anchorCtr="0">
            <a:noAutofit/>
          </a:bodyPr>
          <a:lstStyle/>
          <a:p>
            <a:pPr algn="ctr"/>
            <a:r>
              <a:rPr lang="en-SG" sz="2000" dirty="0">
                <a:latin typeface="Gotham Rounded Bold" pitchFamily="50" charset="0"/>
              </a:rPr>
              <a:t>Industry Mentors</a:t>
            </a:r>
          </a:p>
          <a:p>
            <a:pPr algn="ctr"/>
            <a:endParaRPr lang="en-SG" sz="2000" dirty="0">
              <a:solidFill>
                <a:schemeClr val="bg2">
                  <a:lumMod val="10000"/>
                </a:schemeClr>
              </a:solidFill>
              <a:latin typeface="Gotham Rounded Bold" pitchFamily="50" charset="0"/>
            </a:endParaRPr>
          </a:p>
        </p:txBody>
      </p:sp>
      <p:sp>
        <p:nvSpPr>
          <p:cNvPr id="34" name="TextBox 33">
            <a:extLst>
              <a:ext uri="{FF2B5EF4-FFF2-40B4-BE49-F238E27FC236}">
                <a16:creationId xmlns:a16="http://schemas.microsoft.com/office/drawing/2014/main" id="{25B16D5F-36E8-4A4A-8286-02AD374D3599}"/>
              </a:ext>
            </a:extLst>
          </p:cNvPr>
          <p:cNvSpPr txBox="1"/>
          <p:nvPr/>
        </p:nvSpPr>
        <p:spPr>
          <a:xfrm>
            <a:off x="6307636" y="1904161"/>
            <a:ext cx="2063751" cy="992277"/>
          </a:xfrm>
          <a:prstGeom prst="rect">
            <a:avLst/>
          </a:prstGeom>
        </p:spPr>
        <p:txBody>
          <a:bodyPr vert="horz" wrap="square" lIns="0" tIns="0" rIns="0" bIns="0" rtlCol="0" anchor="t" anchorCtr="0">
            <a:noAutofit/>
          </a:bodyPr>
          <a:lstStyle/>
          <a:p>
            <a:pPr lvl="0" algn="ctr">
              <a:lnSpc>
                <a:spcPct val="105000"/>
              </a:lnSpc>
            </a:pPr>
            <a:r>
              <a:rPr lang="en-SG" sz="1400" dirty="0">
                <a:solidFill>
                  <a:srgbClr val="53565A"/>
                </a:solidFill>
                <a:latin typeface="+mj-lt"/>
                <a:ea typeface="Times New Roman" panose="02020603050405020304" pitchFamily="18" charset="0"/>
                <a:cs typeface="Calibri" panose="020F0502020204030204" pitchFamily="34" charset="0"/>
              </a:rPr>
              <a:t>W</a:t>
            </a:r>
            <a:r>
              <a:rPr lang="en-SG" sz="1400" dirty="0">
                <a:solidFill>
                  <a:srgbClr val="53565A"/>
                </a:solidFill>
                <a:effectLst/>
                <a:latin typeface="+mj-lt"/>
                <a:ea typeface="Times New Roman" panose="02020603050405020304" pitchFamily="18" charset="0"/>
                <a:cs typeface="Calibri" panose="020F0502020204030204" pitchFamily="34" charset="0"/>
              </a:rPr>
              <a:t>ork with industry mentors to enhance practice applicability and extend industry links and networks</a:t>
            </a:r>
            <a:endParaRPr lang="en-SG" sz="1400" dirty="0">
              <a:effectLst/>
              <a:latin typeface="+mj-lt"/>
              <a:ea typeface="Calibri" panose="020F0502020204030204" pitchFamily="34" charset="0"/>
            </a:endParaRPr>
          </a:p>
          <a:p>
            <a:pPr algn="ctr"/>
            <a:endParaRPr lang="en-SG" sz="1400" dirty="0">
              <a:solidFill>
                <a:schemeClr val="bg2">
                  <a:lumMod val="10000"/>
                </a:schemeClr>
              </a:solidFill>
            </a:endParaRPr>
          </a:p>
        </p:txBody>
      </p:sp>
      <p:cxnSp>
        <p:nvCxnSpPr>
          <p:cNvPr id="35" name="Straight Connector 34">
            <a:extLst>
              <a:ext uri="{FF2B5EF4-FFF2-40B4-BE49-F238E27FC236}">
                <a16:creationId xmlns:a16="http://schemas.microsoft.com/office/drawing/2014/main" id="{73EE2CB8-7783-4BA3-8975-E28C55539C29}"/>
              </a:ext>
            </a:extLst>
          </p:cNvPr>
          <p:cNvCxnSpPr/>
          <p:nvPr/>
        </p:nvCxnSpPr>
        <p:spPr>
          <a:xfrm flipH="1" flipV="1">
            <a:off x="5476793" y="3717606"/>
            <a:ext cx="2063750" cy="1"/>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856958A-F96E-49B8-9523-19E94432532D}"/>
              </a:ext>
            </a:extLst>
          </p:cNvPr>
          <p:cNvCxnSpPr>
            <a:cxnSpLocks/>
          </p:cNvCxnSpPr>
          <p:nvPr/>
        </p:nvCxnSpPr>
        <p:spPr>
          <a:xfrm flipV="1">
            <a:off x="7540543" y="3106314"/>
            <a:ext cx="0" cy="61129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7D8F52A-0035-4CFD-9736-E44596DCF7CE}"/>
              </a:ext>
            </a:extLst>
          </p:cNvPr>
          <p:cNvCxnSpPr>
            <a:cxnSpLocks/>
          </p:cNvCxnSpPr>
          <p:nvPr/>
        </p:nvCxnSpPr>
        <p:spPr>
          <a:xfrm flipV="1">
            <a:off x="7540543" y="3717607"/>
            <a:ext cx="0" cy="611292"/>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3A363BDA-CFE0-46FD-BA36-FA0B2F08330A}"/>
              </a:ext>
            </a:extLst>
          </p:cNvPr>
          <p:cNvSpPr txBox="1"/>
          <p:nvPr/>
        </p:nvSpPr>
        <p:spPr>
          <a:xfrm>
            <a:off x="1203326" y="4472739"/>
            <a:ext cx="2135735" cy="328426"/>
          </a:xfrm>
          <a:prstGeom prst="rect">
            <a:avLst/>
          </a:prstGeom>
        </p:spPr>
        <p:txBody>
          <a:bodyPr vert="horz" wrap="none" lIns="0" tIns="0" rIns="0" bIns="0" rtlCol="0" anchor="t" anchorCtr="0">
            <a:noAutofit/>
          </a:bodyPr>
          <a:lstStyle/>
          <a:p>
            <a:pPr algn="ctr"/>
            <a:r>
              <a:rPr lang="en-SG" sz="2000" dirty="0">
                <a:effectLst/>
                <a:latin typeface="Gotham Rounded Bold" pitchFamily="50" charset="0"/>
                <a:ea typeface="Times New Roman" panose="02020603050405020304" pitchFamily="18" charset="0"/>
                <a:cs typeface="Calibri" panose="020F0502020204030204" pitchFamily="34" charset="0"/>
              </a:rPr>
              <a:t>Adult </a:t>
            </a:r>
            <a:r>
              <a:rPr lang="en-SG" sz="2000" dirty="0">
                <a:latin typeface="Gotham Rounded Bold" pitchFamily="50" charset="0"/>
              </a:rPr>
              <a:t>learner-centred</a:t>
            </a:r>
            <a:r>
              <a:rPr lang="en-SG" sz="2000" dirty="0">
                <a:effectLst/>
                <a:latin typeface="Gotham Rounded Bold" pitchFamily="50" charset="0"/>
                <a:ea typeface="Times New Roman" panose="02020603050405020304" pitchFamily="18" charset="0"/>
                <a:cs typeface="Calibri" panose="020F0502020204030204" pitchFamily="34" charset="0"/>
              </a:rPr>
              <a:t> </a:t>
            </a:r>
            <a:br>
              <a:rPr lang="en-SG" sz="2000" dirty="0">
                <a:effectLst/>
                <a:latin typeface="Gotham Rounded Bold" pitchFamily="50" charset="0"/>
                <a:ea typeface="Times New Roman" panose="02020603050405020304" pitchFamily="18" charset="0"/>
                <a:cs typeface="Calibri" panose="020F0502020204030204" pitchFamily="34" charset="0"/>
              </a:rPr>
            </a:br>
            <a:r>
              <a:rPr lang="en-SG" sz="2000" dirty="0">
                <a:effectLst/>
                <a:latin typeface="Gotham Rounded Bold" pitchFamily="50" charset="0"/>
                <a:ea typeface="Times New Roman" panose="02020603050405020304" pitchFamily="18" charset="0"/>
                <a:cs typeface="Calibri" panose="020F0502020204030204" pitchFamily="34" charset="0"/>
              </a:rPr>
              <a:t>teaching and learning</a:t>
            </a:r>
            <a:endParaRPr lang="en-SG" sz="2000" dirty="0">
              <a:latin typeface="Gotham Rounded Bold" pitchFamily="50" charset="0"/>
            </a:endParaRPr>
          </a:p>
        </p:txBody>
      </p:sp>
      <p:sp>
        <p:nvSpPr>
          <p:cNvPr id="39" name="TextBox 38">
            <a:extLst>
              <a:ext uri="{FF2B5EF4-FFF2-40B4-BE49-F238E27FC236}">
                <a16:creationId xmlns:a16="http://schemas.microsoft.com/office/drawing/2014/main" id="{7721024D-9A38-4027-B15B-BD42F9AB0195}"/>
              </a:ext>
            </a:extLst>
          </p:cNvPr>
          <p:cNvSpPr txBox="1"/>
          <p:nvPr/>
        </p:nvSpPr>
        <p:spPr>
          <a:xfrm>
            <a:off x="875650" y="5157419"/>
            <a:ext cx="2382455" cy="992277"/>
          </a:xfrm>
          <a:prstGeom prst="rect">
            <a:avLst/>
          </a:prstGeom>
        </p:spPr>
        <p:txBody>
          <a:bodyPr vert="horz" wrap="square" lIns="0" tIns="0" rIns="0" bIns="0" rtlCol="0" anchor="t" anchorCtr="0">
            <a:noAutofit/>
          </a:bodyPr>
          <a:lstStyle/>
          <a:p>
            <a:pPr algn="ctr"/>
            <a:r>
              <a:rPr lang="en-SG" sz="1400" dirty="0">
                <a:solidFill>
                  <a:srgbClr val="53565A"/>
                </a:solidFill>
                <a:effectLst/>
                <a:latin typeface="+mj-lt"/>
                <a:ea typeface="Times New Roman" panose="02020603050405020304" pitchFamily="18" charset="0"/>
                <a:cs typeface="Calibri" panose="020F0502020204030204" pitchFamily="34" charset="0"/>
              </a:rPr>
              <a:t>Be a part of learning and pedagogical innovation developed by the Institute for Adult Learning (IAL)</a:t>
            </a:r>
            <a:endParaRPr lang="en-SG" sz="1400" dirty="0">
              <a:effectLst/>
              <a:latin typeface="+mj-lt"/>
              <a:ea typeface="Calibri" panose="020F0502020204030204" pitchFamily="34" charset="0"/>
            </a:endParaRPr>
          </a:p>
          <a:p>
            <a:pPr algn="ctr"/>
            <a:endParaRPr lang="en-SG" sz="1400" dirty="0">
              <a:latin typeface="Gotham Rounded Bold" pitchFamily="50" charset="0"/>
            </a:endParaRPr>
          </a:p>
        </p:txBody>
      </p:sp>
      <p:sp>
        <p:nvSpPr>
          <p:cNvPr id="40" name="TextBox 39">
            <a:extLst>
              <a:ext uri="{FF2B5EF4-FFF2-40B4-BE49-F238E27FC236}">
                <a16:creationId xmlns:a16="http://schemas.microsoft.com/office/drawing/2014/main" id="{27F3E3E6-7CD3-4E91-BB1B-CFF2D63C0FAA}"/>
              </a:ext>
            </a:extLst>
          </p:cNvPr>
          <p:cNvSpPr txBox="1"/>
          <p:nvPr/>
        </p:nvSpPr>
        <p:spPr>
          <a:xfrm>
            <a:off x="6312931" y="4527717"/>
            <a:ext cx="1960571" cy="328426"/>
          </a:xfrm>
          <a:prstGeom prst="rect">
            <a:avLst/>
          </a:prstGeom>
        </p:spPr>
        <p:txBody>
          <a:bodyPr vert="horz" wrap="none" lIns="0" tIns="0" rIns="0" bIns="0" rtlCol="0" anchor="t" anchorCtr="0">
            <a:noAutofit/>
          </a:bodyPr>
          <a:lstStyle/>
          <a:p>
            <a:pPr algn="ctr"/>
            <a:r>
              <a:rPr lang="en-SG" sz="2000" dirty="0">
                <a:latin typeface="Gotham Rounded Bold" pitchFamily="50" charset="0"/>
              </a:rPr>
              <a:t>Specialisation in Learning </a:t>
            </a:r>
          </a:p>
          <a:p>
            <a:pPr algn="ctr"/>
            <a:r>
              <a:rPr lang="en-SG" sz="2000" dirty="0">
                <a:latin typeface="Gotham Rounded Bold" pitchFamily="50" charset="0"/>
              </a:rPr>
              <a:t>OR Leadership track</a:t>
            </a:r>
          </a:p>
          <a:p>
            <a:pPr algn="ctr"/>
            <a:endParaRPr lang="en-SG" sz="2000" dirty="0">
              <a:solidFill>
                <a:schemeClr val="bg2">
                  <a:lumMod val="10000"/>
                </a:schemeClr>
              </a:solidFill>
              <a:latin typeface="Gotham Rounded Bold" pitchFamily="50" charset="0"/>
            </a:endParaRPr>
          </a:p>
        </p:txBody>
      </p:sp>
      <p:sp>
        <p:nvSpPr>
          <p:cNvPr id="41" name="TextBox 40">
            <a:extLst>
              <a:ext uri="{FF2B5EF4-FFF2-40B4-BE49-F238E27FC236}">
                <a16:creationId xmlns:a16="http://schemas.microsoft.com/office/drawing/2014/main" id="{A5B3AA19-4184-4401-8083-C4B3FD417B0D}"/>
              </a:ext>
            </a:extLst>
          </p:cNvPr>
          <p:cNvSpPr txBox="1"/>
          <p:nvPr/>
        </p:nvSpPr>
        <p:spPr>
          <a:xfrm>
            <a:off x="6107108" y="5192930"/>
            <a:ext cx="2479311" cy="992277"/>
          </a:xfrm>
          <a:prstGeom prst="rect">
            <a:avLst/>
          </a:prstGeom>
        </p:spPr>
        <p:txBody>
          <a:bodyPr vert="horz" wrap="square" lIns="0" tIns="0" rIns="0" bIns="0" rtlCol="0" anchor="t" anchorCtr="0">
            <a:noAutofit/>
          </a:bodyPr>
          <a:lstStyle/>
          <a:p>
            <a:pPr algn="ctr"/>
            <a:r>
              <a:rPr lang="en-SG" sz="1400" dirty="0">
                <a:solidFill>
                  <a:schemeClr val="bg2">
                    <a:lumMod val="10000"/>
                  </a:schemeClr>
                </a:solidFill>
                <a:latin typeface="+mj-lt"/>
              </a:rPr>
              <a:t>Both tracks benefit from unique boundary-crossing feature of the programme</a:t>
            </a:r>
          </a:p>
        </p:txBody>
      </p:sp>
    </p:spTree>
    <p:extLst>
      <p:ext uri="{BB962C8B-B14F-4D97-AF65-F5344CB8AC3E}">
        <p14:creationId xmlns:p14="http://schemas.microsoft.com/office/powerpoint/2010/main" val="632207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DB8FB1F-A430-074E-B5CF-2937119C2D32}" type="slidenum">
              <a:rPr lang="en-US" smtClean="0"/>
              <a:pPr/>
              <a:t>4</a:t>
            </a:fld>
            <a:endParaRPr lang="en-US" dirty="0"/>
          </a:p>
        </p:txBody>
      </p:sp>
      <p:sp>
        <p:nvSpPr>
          <p:cNvPr id="8" name="Title 7">
            <a:extLst>
              <a:ext uri="{FF2B5EF4-FFF2-40B4-BE49-F238E27FC236}">
                <a16:creationId xmlns:a16="http://schemas.microsoft.com/office/drawing/2014/main" id="{CE2E7559-4107-4D29-AE30-CF0D7D77FAC8}"/>
              </a:ext>
            </a:extLst>
          </p:cNvPr>
          <p:cNvSpPr>
            <a:spLocks noGrp="1"/>
          </p:cNvSpPr>
          <p:nvPr>
            <p:ph type="title"/>
          </p:nvPr>
        </p:nvSpPr>
        <p:spPr/>
        <p:txBody>
          <a:bodyPr/>
          <a:lstStyle/>
          <a:p>
            <a:endParaRPr lang="en-SG"/>
          </a:p>
        </p:txBody>
      </p:sp>
      <p:sp>
        <p:nvSpPr>
          <p:cNvPr id="9" name="Rectangle: Rounded Corners 8">
            <a:extLst>
              <a:ext uri="{FF2B5EF4-FFF2-40B4-BE49-F238E27FC236}">
                <a16:creationId xmlns:a16="http://schemas.microsoft.com/office/drawing/2014/main" id="{3E66C843-9C13-40D3-AB0E-C7C284AF2D51}"/>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Who is this </a:t>
            </a:r>
            <a:r>
              <a:rPr lang="en-US" sz="2800" b="1" dirty="0" err="1">
                <a:solidFill>
                  <a:schemeClr val="bg1"/>
                </a:solidFill>
              </a:rPr>
              <a:t>Programme</a:t>
            </a:r>
            <a:r>
              <a:rPr lang="en-US" sz="2800" b="1" dirty="0">
                <a:solidFill>
                  <a:schemeClr val="bg1"/>
                </a:solidFill>
              </a:rPr>
              <a:t> for?</a:t>
            </a:r>
          </a:p>
        </p:txBody>
      </p:sp>
      <p:sp>
        <p:nvSpPr>
          <p:cNvPr id="11" name="Title 1">
            <a:extLst>
              <a:ext uri="{FF2B5EF4-FFF2-40B4-BE49-F238E27FC236}">
                <a16:creationId xmlns:a16="http://schemas.microsoft.com/office/drawing/2014/main" id="{8953E8F9-2910-4BA5-888A-0A7D55C51E79}"/>
              </a:ext>
            </a:extLst>
          </p:cNvPr>
          <p:cNvSpPr txBox="1">
            <a:spLocks/>
          </p:cNvSpPr>
          <p:nvPr/>
        </p:nvSpPr>
        <p:spPr>
          <a:xfrm>
            <a:off x="948024" y="118449"/>
            <a:ext cx="6853606" cy="850901"/>
          </a:xfrm>
          <a:prstGeom prst="rect">
            <a:avLst/>
          </a:prstGeom>
        </p:spPr>
        <p:txBody>
          <a:bodyPr vert="horz" lIns="0" tIns="0" rIns="0" bIns="0" rtlCol="0" anchor="b" anchorCtr="0">
            <a:noAutofit/>
          </a:bodyPr>
          <a:lstStyle>
            <a:lvl1pPr algn="l" defTabSz="457200" rtl="0" eaLnBrk="1" latinLnBrk="0" hangingPunct="1">
              <a:spcBef>
                <a:spcPct val="0"/>
              </a:spcBef>
              <a:buNone/>
              <a:tabLst/>
              <a:defRPr sz="2800" b="0" i="0" kern="1200" baseline="0">
                <a:solidFill>
                  <a:srgbClr val="00AA9B"/>
                </a:solidFill>
                <a:latin typeface="Arial"/>
                <a:ea typeface="+mj-ea"/>
                <a:cs typeface="Arial"/>
              </a:defRPr>
            </a:lvl1pPr>
          </a:lstStyle>
          <a:p>
            <a:pPr algn="ctr"/>
            <a:endParaRPr lang="en-US" b="1" dirty="0">
              <a:solidFill>
                <a:schemeClr val="bg1"/>
              </a:solidFill>
            </a:endParaRPr>
          </a:p>
        </p:txBody>
      </p:sp>
      <p:grpSp>
        <p:nvGrpSpPr>
          <p:cNvPr id="2" name="Group 1">
            <a:extLst>
              <a:ext uri="{FF2B5EF4-FFF2-40B4-BE49-F238E27FC236}">
                <a16:creationId xmlns:a16="http://schemas.microsoft.com/office/drawing/2014/main" id="{9569A710-8610-4DBC-91C9-3169BCD0E6F9}"/>
              </a:ext>
            </a:extLst>
          </p:cNvPr>
          <p:cNvGrpSpPr/>
          <p:nvPr/>
        </p:nvGrpSpPr>
        <p:grpSpPr>
          <a:xfrm>
            <a:off x="0" y="4839128"/>
            <a:ext cx="9144000" cy="2476072"/>
            <a:chOff x="0" y="4839128"/>
            <a:chExt cx="9144000" cy="2476072"/>
          </a:xfrm>
        </p:grpSpPr>
        <p:sp>
          <p:nvSpPr>
            <p:cNvPr id="13" name="Rectangle 12">
              <a:extLst>
                <a:ext uri="{FF2B5EF4-FFF2-40B4-BE49-F238E27FC236}">
                  <a16:creationId xmlns:a16="http://schemas.microsoft.com/office/drawing/2014/main" id="{C5527A48-780D-47F0-8F8C-D35DD11504CE}"/>
                </a:ext>
              </a:extLst>
            </p:cNvPr>
            <p:cNvSpPr/>
            <p:nvPr/>
          </p:nvSpPr>
          <p:spPr>
            <a:xfrm>
              <a:off x="0" y="4839128"/>
              <a:ext cx="9144000" cy="201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dirty="0"/>
            </a:p>
          </p:txBody>
        </p:sp>
        <p:sp>
          <p:nvSpPr>
            <p:cNvPr id="14" name="TextBox 13">
              <a:extLst>
                <a:ext uri="{FF2B5EF4-FFF2-40B4-BE49-F238E27FC236}">
                  <a16:creationId xmlns:a16="http://schemas.microsoft.com/office/drawing/2014/main" id="{543DFAAB-8E13-4138-A2DC-775AEEB17289}"/>
                </a:ext>
              </a:extLst>
            </p:cNvPr>
            <p:cNvSpPr txBox="1"/>
            <p:nvPr/>
          </p:nvSpPr>
          <p:spPr>
            <a:xfrm>
              <a:off x="416337" y="4979351"/>
              <a:ext cx="3346806" cy="246580"/>
            </a:xfrm>
            <a:prstGeom prst="rect">
              <a:avLst/>
            </a:prstGeom>
          </p:spPr>
          <p:txBody>
            <a:bodyPr vert="horz" wrap="square" lIns="0" tIns="0" rIns="0" bIns="0" rtlCol="0" anchor="t" anchorCtr="0">
              <a:noAutofit/>
            </a:bodyPr>
            <a:lstStyle/>
            <a:p>
              <a:r>
                <a:rPr lang="en-SG" sz="2000" b="1" i="1" dirty="0">
                  <a:solidFill>
                    <a:schemeClr val="bg1"/>
                  </a:solidFill>
                </a:rPr>
                <a:t>Admission</a:t>
              </a:r>
              <a:r>
                <a:rPr lang="en-SG" sz="1800" b="1" i="1" dirty="0">
                  <a:solidFill>
                    <a:schemeClr val="bg1"/>
                  </a:solidFill>
                </a:rPr>
                <a:t> </a:t>
              </a:r>
              <a:r>
                <a:rPr lang="en-SG" sz="2000" b="1" i="1" dirty="0">
                  <a:solidFill>
                    <a:schemeClr val="bg1"/>
                  </a:solidFill>
                </a:rPr>
                <a:t>Requirements</a:t>
              </a:r>
              <a:r>
                <a:rPr lang="en-SG" sz="1800" b="1" i="1" dirty="0">
                  <a:solidFill>
                    <a:schemeClr val="bg1"/>
                  </a:solidFill>
                </a:rPr>
                <a:t> </a:t>
              </a:r>
            </a:p>
          </p:txBody>
        </p:sp>
        <p:pic>
          <p:nvPicPr>
            <p:cNvPr id="16" name="Graphic 15" descr="Badge 1 with solid fill">
              <a:extLst>
                <a:ext uri="{FF2B5EF4-FFF2-40B4-BE49-F238E27FC236}">
                  <a16:creationId xmlns:a16="http://schemas.microsoft.com/office/drawing/2014/main" id="{721CB6B1-98C7-47DF-925A-3F9E8D33FE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337" y="5396436"/>
              <a:ext cx="914400" cy="914400"/>
            </a:xfrm>
            <a:prstGeom prst="rect">
              <a:avLst/>
            </a:prstGeom>
          </p:spPr>
        </p:pic>
        <p:sp>
          <p:nvSpPr>
            <p:cNvPr id="17" name="TextBox 16">
              <a:extLst>
                <a:ext uri="{FF2B5EF4-FFF2-40B4-BE49-F238E27FC236}">
                  <a16:creationId xmlns:a16="http://schemas.microsoft.com/office/drawing/2014/main" id="{69C1172A-EAEC-4A04-A2FE-55957E8E4C6C}"/>
                </a:ext>
              </a:extLst>
            </p:cNvPr>
            <p:cNvSpPr txBox="1"/>
            <p:nvPr/>
          </p:nvSpPr>
          <p:spPr>
            <a:xfrm>
              <a:off x="1378538" y="5587333"/>
              <a:ext cx="2505093" cy="653391"/>
            </a:xfrm>
            <a:prstGeom prst="rect">
              <a:avLst/>
            </a:prstGeom>
          </p:spPr>
          <p:txBody>
            <a:bodyPr vert="horz" wrap="square" lIns="0" tIns="0" rIns="0" bIns="0" rtlCol="0" anchor="t" anchorCtr="0">
              <a:noAutofit/>
            </a:bodyPr>
            <a:lstStyle/>
            <a:p>
              <a:r>
                <a:rPr lang="en-SG" dirty="0">
                  <a:solidFill>
                    <a:schemeClr val="bg1"/>
                  </a:solidFill>
                </a:rPr>
                <a:t>Possess a basic degree in any discipline</a:t>
              </a:r>
            </a:p>
          </p:txBody>
        </p:sp>
        <p:pic>
          <p:nvPicPr>
            <p:cNvPr id="19" name="Graphic 18" descr="Badge with solid fill">
              <a:extLst>
                <a:ext uri="{FF2B5EF4-FFF2-40B4-BE49-F238E27FC236}">
                  <a16:creationId xmlns:a16="http://schemas.microsoft.com/office/drawing/2014/main" id="{A804863F-5937-4E42-94DB-DA41429F0D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15186" y="5416791"/>
              <a:ext cx="914400" cy="914400"/>
            </a:xfrm>
            <a:prstGeom prst="rect">
              <a:avLst/>
            </a:prstGeom>
          </p:spPr>
        </p:pic>
        <p:sp>
          <p:nvSpPr>
            <p:cNvPr id="20" name="TextBox 19">
              <a:extLst>
                <a:ext uri="{FF2B5EF4-FFF2-40B4-BE49-F238E27FC236}">
                  <a16:creationId xmlns:a16="http://schemas.microsoft.com/office/drawing/2014/main" id="{51479DAA-7C31-471C-8D48-E0A4422C15A6}"/>
                </a:ext>
              </a:extLst>
            </p:cNvPr>
            <p:cNvSpPr txBox="1"/>
            <p:nvPr/>
          </p:nvSpPr>
          <p:spPr>
            <a:xfrm>
              <a:off x="5612579" y="5597511"/>
              <a:ext cx="2505093" cy="653391"/>
            </a:xfrm>
            <a:prstGeom prst="rect">
              <a:avLst/>
            </a:prstGeom>
          </p:spPr>
          <p:txBody>
            <a:bodyPr vert="horz" wrap="square" lIns="0" tIns="0" rIns="0" bIns="0" rtlCol="0" anchor="t" anchorCtr="0">
              <a:noAutofit/>
            </a:bodyPr>
            <a:lstStyle/>
            <a:p>
              <a:r>
                <a:rPr lang="en-SG" dirty="0">
                  <a:solidFill>
                    <a:schemeClr val="bg1"/>
                  </a:solidFill>
                </a:rPr>
                <a:t>Have at least 2 years of working experience</a:t>
              </a:r>
            </a:p>
          </p:txBody>
        </p:sp>
        <p:sp>
          <p:nvSpPr>
            <p:cNvPr id="21" name="TextBox 20">
              <a:extLst>
                <a:ext uri="{FF2B5EF4-FFF2-40B4-BE49-F238E27FC236}">
                  <a16:creationId xmlns:a16="http://schemas.microsoft.com/office/drawing/2014/main" id="{5E10DD33-1EC0-4953-8279-5A9D8D7CBDFE}"/>
                </a:ext>
              </a:extLst>
            </p:cNvPr>
            <p:cNvSpPr txBox="1"/>
            <p:nvPr/>
          </p:nvSpPr>
          <p:spPr>
            <a:xfrm>
              <a:off x="327785" y="6400800"/>
              <a:ext cx="3723219" cy="914400"/>
            </a:xfrm>
            <a:prstGeom prst="rect">
              <a:avLst/>
            </a:prstGeom>
          </p:spPr>
          <p:txBody>
            <a:bodyPr vert="horz" wrap="none" lIns="0" tIns="0" rIns="0" bIns="0" rtlCol="0" anchor="t" anchorCtr="0">
              <a:noAutofit/>
            </a:bodyPr>
            <a:lstStyle/>
            <a:p>
              <a:r>
                <a:rPr lang="en-SG" sz="1400" dirty="0">
                  <a:solidFill>
                    <a:schemeClr val="bg1"/>
                  </a:solidFill>
                </a:rPr>
                <a:t>Refer to </a:t>
              </a:r>
              <a:r>
                <a:rPr lang="en-SG" sz="1400" dirty="0">
                  <a:solidFill>
                    <a:srgbClr val="D62800"/>
                  </a:solidFill>
                  <a:hlinkClick r:id="rId7"/>
                </a:rPr>
                <a:t>https://www.suss.edu.sg/graduate-studies/admissions/eligibility</a:t>
              </a:r>
              <a:r>
                <a:rPr lang="en-SG" sz="1400" dirty="0">
                  <a:solidFill>
                    <a:srgbClr val="D62800"/>
                  </a:solidFill>
                </a:rPr>
                <a:t> </a:t>
              </a:r>
              <a:r>
                <a:rPr lang="en-SG" sz="1400" dirty="0">
                  <a:solidFill>
                    <a:schemeClr val="bg1"/>
                  </a:solidFill>
                </a:rPr>
                <a:t>for full list of admission requirements</a:t>
              </a:r>
            </a:p>
          </p:txBody>
        </p:sp>
      </p:grpSp>
      <p:sp>
        <p:nvSpPr>
          <p:cNvPr id="18" name="Text Placeholder 5">
            <a:extLst>
              <a:ext uri="{FF2B5EF4-FFF2-40B4-BE49-F238E27FC236}">
                <a16:creationId xmlns:a16="http://schemas.microsoft.com/office/drawing/2014/main" id="{0A2CFA38-CF92-4560-B015-F30B51B84F79}"/>
              </a:ext>
            </a:extLst>
          </p:cNvPr>
          <p:cNvSpPr txBox="1">
            <a:spLocks/>
          </p:cNvSpPr>
          <p:nvPr/>
        </p:nvSpPr>
        <p:spPr>
          <a:xfrm>
            <a:off x="443544" y="1293831"/>
            <a:ext cx="8143283" cy="3447907"/>
          </a:xfrm>
          <a:prstGeom prst="rect">
            <a:avLst/>
          </a:prstGeom>
        </p:spPr>
        <p:txBody>
          <a:bodyPr vert="horz" lIns="0" tIns="0" rIns="0" bIns="0" rtlCol="0">
            <a:normAutofit fontScale="92500"/>
          </a:bodyPr>
          <a:lstStyle>
            <a:lvl1pPr marL="227013" indent="-227013" algn="l" defTabSz="457200" rtl="0" eaLnBrk="1" latinLnBrk="0" hangingPunct="1">
              <a:spcBef>
                <a:spcPct val="20000"/>
              </a:spcBef>
              <a:buClr>
                <a:srgbClr val="00AA9B"/>
              </a:buClr>
              <a:buSzPct val="100000"/>
              <a:buFont typeface="Arial"/>
              <a:buChar char="•"/>
              <a:defRPr sz="1800" b="0" i="0" kern="1200">
                <a:solidFill>
                  <a:srgbClr val="000000"/>
                </a:solidFill>
                <a:latin typeface="Arial"/>
                <a:ea typeface="+mn-ea"/>
                <a:cs typeface="Arial"/>
              </a:defRPr>
            </a:lvl1pPr>
            <a:lvl2pPr marL="403225" indent="-171450" algn="l" defTabSz="457200" rtl="0" eaLnBrk="1" latinLnBrk="0" hangingPunct="1">
              <a:spcBef>
                <a:spcPct val="20000"/>
              </a:spcBef>
              <a:buClr>
                <a:srgbClr val="00AA9B"/>
              </a:buClr>
              <a:buSzPct val="100000"/>
              <a:buFont typeface="Lucida Grande"/>
              <a:buChar char="-"/>
              <a:tabLst/>
              <a:defRPr sz="1600" b="0" i="0" kern="1200">
                <a:solidFill>
                  <a:srgbClr val="000000"/>
                </a:solidFill>
                <a:latin typeface="Arial"/>
                <a:ea typeface="+mn-ea"/>
                <a:cs typeface="Arial"/>
              </a:defRPr>
            </a:lvl2pPr>
            <a:lvl3pPr marL="571500" indent="-169863" algn="l" defTabSz="571500" rtl="0" eaLnBrk="1" latinLnBrk="0" hangingPunct="1">
              <a:spcBef>
                <a:spcPct val="20000"/>
              </a:spcBef>
              <a:buClr>
                <a:srgbClr val="00AA9B"/>
              </a:buClr>
              <a:buSzPct val="80000"/>
              <a:buFont typeface="Wingdings" charset="2"/>
              <a:buChar char="§"/>
              <a:defRPr sz="1400" b="0" i="0" kern="1200">
                <a:solidFill>
                  <a:srgbClr val="000000"/>
                </a:solidFill>
                <a:latin typeface="Arial"/>
                <a:ea typeface="+mn-ea"/>
                <a:cs typeface="Arial"/>
              </a:defRPr>
            </a:lvl3pPr>
            <a:lvl4pPr marL="742950" indent="-171450" algn="l" defTabSz="457200" rtl="0" eaLnBrk="1" latinLnBrk="0" hangingPunct="1">
              <a:spcBef>
                <a:spcPct val="20000"/>
              </a:spcBef>
              <a:buClr>
                <a:srgbClr val="00AA9B"/>
              </a:buClr>
              <a:buSzPct val="80000"/>
              <a:buFont typeface="Lucida Grande"/>
              <a:buChar char="-"/>
              <a:defRPr sz="1200" b="0" i="0" kern="1200">
                <a:solidFill>
                  <a:srgbClr val="000000"/>
                </a:solidFill>
                <a:latin typeface="Arial"/>
                <a:ea typeface="+mn-ea"/>
                <a:cs typeface="Arial"/>
              </a:defRPr>
            </a:lvl4pPr>
            <a:lvl5pPr marL="858838" indent="-117475" algn="l" defTabSz="457200" rtl="0" eaLnBrk="1" latinLnBrk="0" hangingPunct="1">
              <a:spcBef>
                <a:spcPct val="20000"/>
              </a:spcBef>
              <a:buClr>
                <a:srgbClr val="00AA9B"/>
              </a:buClr>
              <a:buSzPct val="100000"/>
              <a:buFont typeface="Arial"/>
              <a:buChar char="•"/>
              <a:defRPr sz="1100" b="0" i="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05000"/>
              </a:lnSpc>
              <a:buFont typeface="Symbol" panose="05050102010706020507" pitchFamily="18" charset="2"/>
              <a:buChar char=""/>
            </a:pPr>
            <a:r>
              <a:rPr lang="en-SG" sz="2400" dirty="0">
                <a:solidFill>
                  <a:srgbClr val="53565A"/>
                </a:solidFill>
                <a:latin typeface="Calibri" panose="020F0502020204030204" pitchFamily="34" charset="0"/>
                <a:ea typeface="Times New Roman" panose="02020603050405020304" pitchFamily="18" charset="0"/>
                <a:cs typeface="Calibri" panose="020F0502020204030204" pitchFamily="34" charset="0"/>
              </a:rPr>
              <a:t>Organisational leaders and change-makers </a:t>
            </a:r>
            <a:endParaRPr lang="en-SG" sz="2400" dirty="0">
              <a:latin typeface="Calibri" panose="020F0502020204030204" pitchFamily="34" charset="0"/>
              <a:ea typeface="Calibri" panose="020F0502020204030204" pitchFamily="34" charset="0"/>
            </a:endParaRPr>
          </a:p>
          <a:p>
            <a:pPr marL="342900" indent="-342900">
              <a:lnSpc>
                <a:spcPct val="105000"/>
              </a:lnSpc>
              <a:buFont typeface="Symbol" panose="05050102010706020507" pitchFamily="18" charset="2"/>
              <a:buChar char=""/>
            </a:pPr>
            <a:r>
              <a:rPr lang="en-SG" sz="2400" dirty="0">
                <a:solidFill>
                  <a:srgbClr val="53565A"/>
                </a:solidFill>
                <a:latin typeface="Calibri" panose="020F0502020204030204" pitchFamily="34" charset="0"/>
                <a:ea typeface="Times New Roman" panose="02020603050405020304" pitchFamily="18" charset="0"/>
                <a:cs typeface="Calibri" panose="020F0502020204030204" pitchFamily="34" charset="0"/>
              </a:rPr>
              <a:t>Learning and Development (L&amp;D) professionals </a:t>
            </a:r>
            <a:endParaRPr lang="en-SG" sz="2400" dirty="0">
              <a:latin typeface="Calibri" panose="020F0502020204030204" pitchFamily="34" charset="0"/>
              <a:ea typeface="Calibri" panose="020F0502020204030204" pitchFamily="34" charset="0"/>
            </a:endParaRPr>
          </a:p>
          <a:p>
            <a:pPr marL="342900" indent="-342900">
              <a:lnSpc>
                <a:spcPct val="105000"/>
              </a:lnSpc>
              <a:buFont typeface="Symbol" panose="05050102010706020507" pitchFamily="18" charset="2"/>
              <a:buChar char=""/>
            </a:pPr>
            <a:r>
              <a:rPr lang="en-SG" sz="2400" dirty="0">
                <a:solidFill>
                  <a:srgbClr val="53565A"/>
                </a:solidFill>
                <a:latin typeface="Calibri" panose="020F0502020204030204" pitchFamily="34" charset="0"/>
                <a:ea typeface="Times New Roman" panose="02020603050405020304" pitchFamily="18" charset="0"/>
                <a:cs typeface="Calibri" panose="020F0502020204030204" pitchFamily="34" charset="0"/>
              </a:rPr>
              <a:t>Corporate/freelance training consultants and professionals </a:t>
            </a:r>
          </a:p>
          <a:p>
            <a:pPr marL="342900" indent="-342900">
              <a:lnSpc>
                <a:spcPct val="105000"/>
              </a:lnSpc>
              <a:buFont typeface="Symbol" panose="05050102010706020507" pitchFamily="18" charset="2"/>
              <a:buChar char=""/>
            </a:pPr>
            <a:r>
              <a:rPr lang="en-SG" sz="2400" dirty="0">
                <a:solidFill>
                  <a:srgbClr val="53565A"/>
                </a:solidFill>
                <a:latin typeface="Calibri" panose="020F0502020204030204" pitchFamily="34" charset="0"/>
                <a:ea typeface="Times New Roman" panose="02020603050405020304" pitchFamily="18" charset="0"/>
                <a:cs typeface="Calibri" panose="020F0502020204030204" pitchFamily="34" charset="0"/>
              </a:rPr>
              <a:t>Full-time/part-time teaching faculty at Institutes of Higher Learning</a:t>
            </a:r>
            <a:endParaRPr lang="en-SG" sz="2400" dirty="0">
              <a:latin typeface="Calibri" panose="020F0502020204030204" pitchFamily="34" charset="0"/>
              <a:ea typeface="Calibri" panose="020F0502020204030204" pitchFamily="34" charset="0"/>
            </a:endParaRPr>
          </a:p>
          <a:p>
            <a:pPr marL="342900" indent="-342900">
              <a:lnSpc>
                <a:spcPct val="105000"/>
              </a:lnSpc>
              <a:buFont typeface="Symbol" panose="05050102010706020507" pitchFamily="18" charset="2"/>
              <a:buChar char=""/>
            </a:pPr>
            <a:r>
              <a:rPr lang="en-SG" sz="2400" dirty="0">
                <a:solidFill>
                  <a:srgbClr val="53565A"/>
                </a:solidFill>
                <a:latin typeface="Calibri" panose="020F0502020204030204" pitchFamily="34" charset="0"/>
                <a:ea typeface="Times New Roman" panose="02020603050405020304" pitchFamily="18" charset="0"/>
                <a:cs typeface="Calibri" panose="020F0502020204030204" pitchFamily="34" charset="0"/>
              </a:rPr>
              <a:t>Training and Adult Education (TAE) </a:t>
            </a:r>
            <a:r>
              <a:rPr lang="en-SG" sz="24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professionals</a:t>
            </a:r>
            <a:r>
              <a:rPr lang="en-SG" sz="2400" dirty="0">
                <a:solidFill>
                  <a:schemeClr val="bg2">
                    <a:lumMod val="50000"/>
                  </a:schemeClr>
                </a:solidFill>
                <a:latin typeface="Calibri" panose="020F0502020204030204" pitchFamily="34" charset="0"/>
                <a:ea typeface="Times New Roman" panose="02020603050405020304" pitchFamily="18" charset="0"/>
              </a:rPr>
              <a:t> </a:t>
            </a:r>
            <a:r>
              <a:rPr lang="en-SG" sz="2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(e.g. learning facilitators, learning consultants/solutionists and courseware developers; and learning management professionals, such as managers in product development, business development, learning and operations, and learning systems</a:t>
            </a:r>
          </a:p>
        </p:txBody>
      </p:sp>
    </p:spTree>
    <p:extLst>
      <p:ext uri="{BB962C8B-B14F-4D97-AF65-F5344CB8AC3E}">
        <p14:creationId xmlns:p14="http://schemas.microsoft.com/office/powerpoint/2010/main" val="2518943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7" name="Connector: Elbow 296">
            <a:extLst>
              <a:ext uri="{FF2B5EF4-FFF2-40B4-BE49-F238E27FC236}">
                <a16:creationId xmlns:a16="http://schemas.microsoft.com/office/drawing/2014/main" id="{21BD7894-DEBF-48BE-A1A5-A8F76734CB5D}"/>
              </a:ext>
            </a:extLst>
          </p:cNvPr>
          <p:cNvCxnSpPr>
            <a:cxnSpLocks/>
            <a:stCxn id="241" idx="2"/>
            <a:endCxn id="260" idx="1"/>
          </p:cNvCxnSpPr>
          <p:nvPr/>
        </p:nvCxnSpPr>
        <p:spPr>
          <a:xfrm rot="5400000" flipH="1" flipV="1">
            <a:off x="3312956" y="3978037"/>
            <a:ext cx="301270" cy="1232980"/>
          </a:xfrm>
          <a:prstGeom prst="bentConnector4">
            <a:avLst>
              <a:gd name="adj1" fmla="val -75879"/>
              <a:gd name="adj2" fmla="val 70956"/>
            </a:avLst>
          </a:prstGeom>
          <a:ln w="76200">
            <a:solidFill>
              <a:srgbClr val="ED7D3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4085A7CE-88B3-41DF-A1FD-322B6D474ABB}"/>
              </a:ext>
            </a:extLst>
          </p:cNvPr>
          <p:cNvCxnSpPr>
            <a:cxnSpLocks/>
            <a:stCxn id="241" idx="0"/>
            <a:endCxn id="170" idx="1"/>
          </p:cNvCxnSpPr>
          <p:nvPr/>
        </p:nvCxnSpPr>
        <p:spPr>
          <a:xfrm rot="16200000" flipH="1">
            <a:off x="3389701" y="2772754"/>
            <a:ext cx="134420" cy="1219620"/>
          </a:xfrm>
          <a:prstGeom prst="bentConnector4">
            <a:avLst>
              <a:gd name="adj1" fmla="val -170064"/>
              <a:gd name="adj2" fmla="val 71186"/>
            </a:avLst>
          </a:prstGeom>
          <a:ln w="76200">
            <a:solidFill>
              <a:srgbClr val="1F4E7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248320F-7CC1-414F-8923-ED64C0E64BC4}"/>
              </a:ext>
            </a:extLst>
          </p:cNvPr>
          <p:cNvGrpSpPr/>
          <p:nvPr/>
        </p:nvGrpSpPr>
        <p:grpSpPr>
          <a:xfrm>
            <a:off x="4063974" y="3020744"/>
            <a:ext cx="1129946" cy="895255"/>
            <a:chOff x="7999330" y="4294266"/>
            <a:chExt cx="1850056" cy="1271214"/>
          </a:xfrm>
        </p:grpSpPr>
        <p:sp>
          <p:nvSpPr>
            <p:cNvPr id="169" name="Rounded Rectangle 168"/>
            <p:cNvSpPr/>
            <p:nvPr/>
          </p:nvSpPr>
          <p:spPr>
            <a:xfrm>
              <a:off x="7999330" y="4294266"/>
              <a:ext cx="1837411" cy="1271214"/>
            </a:xfrm>
            <a:prstGeom prst="roundRect">
              <a:avLst>
                <a:gd name="adj" fmla="val 927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a:off x="8003828" y="4379034"/>
              <a:ext cx="1845558" cy="1048863"/>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a:t>
              </a:r>
            </a:p>
            <a:p>
              <a:pPr algn="ctr"/>
              <a:r>
                <a:rPr lang="en-US" sz="1050" dirty="0">
                  <a:solidFill>
                    <a:schemeClr val="bg1">
                      <a:lumMod val="95000"/>
                    </a:schemeClr>
                  </a:solidFill>
                  <a:latin typeface="Arial" panose="020B0604020202020204" pitchFamily="34" charset="0"/>
                  <a:cs typeface="Arial" panose="020B0604020202020204" pitchFamily="34" charset="0"/>
                </a:rPr>
                <a:t>Designing Learning and Innovation</a:t>
              </a:r>
            </a:p>
          </p:txBody>
        </p:sp>
      </p:grpSp>
      <p:sp>
        <p:nvSpPr>
          <p:cNvPr id="196" name="Rounded Rectangle 195"/>
          <p:cNvSpPr/>
          <p:nvPr/>
        </p:nvSpPr>
        <p:spPr>
          <a:xfrm>
            <a:off x="5421176" y="3018357"/>
            <a:ext cx="1129947" cy="924285"/>
          </a:xfrm>
          <a:prstGeom prst="roundRect">
            <a:avLst>
              <a:gd name="adj" fmla="val 927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12" name="Group 11">
            <a:extLst>
              <a:ext uri="{FF2B5EF4-FFF2-40B4-BE49-F238E27FC236}">
                <a16:creationId xmlns:a16="http://schemas.microsoft.com/office/drawing/2014/main" id="{D425BDE7-9B73-45D5-9E28-F174F1840FDE}"/>
              </a:ext>
            </a:extLst>
          </p:cNvPr>
          <p:cNvGrpSpPr/>
          <p:nvPr/>
        </p:nvGrpSpPr>
        <p:grpSpPr>
          <a:xfrm>
            <a:off x="1049457" y="3325298"/>
            <a:ext cx="1048701" cy="1435622"/>
            <a:chOff x="4660327" y="3967254"/>
            <a:chExt cx="1864357" cy="1961405"/>
          </a:xfrm>
        </p:grpSpPr>
        <p:sp>
          <p:nvSpPr>
            <p:cNvPr id="216" name="Rounded Rectangle 215"/>
            <p:cNvSpPr/>
            <p:nvPr/>
          </p:nvSpPr>
          <p:spPr>
            <a:xfrm>
              <a:off x="4660327" y="3967254"/>
              <a:ext cx="1837411" cy="1961405"/>
            </a:xfrm>
            <a:prstGeom prst="roundRect">
              <a:avLst>
                <a:gd name="adj" fmla="val 927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7" name="Rectangle 216"/>
            <p:cNvSpPr/>
            <p:nvPr/>
          </p:nvSpPr>
          <p:spPr>
            <a:xfrm>
              <a:off x="4679125" y="4133748"/>
              <a:ext cx="1845559" cy="1671475"/>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Leading Learning, Innovation and Change Across Boundaries</a:t>
              </a:r>
            </a:p>
          </p:txBody>
        </p:sp>
      </p:grpSp>
      <p:grpSp>
        <p:nvGrpSpPr>
          <p:cNvPr id="13" name="Group 12">
            <a:extLst>
              <a:ext uri="{FF2B5EF4-FFF2-40B4-BE49-F238E27FC236}">
                <a16:creationId xmlns:a16="http://schemas.microsoft.com/office/drawing/2014/main" id="{118A47BE-E5E0-45C4-BD5F-C61CACC86474}"/>
              </a:ext>
            </a:extLst>
          </p:cNvPr>
          <p:cNvGrpSpPr/>
          <p:nvPr/>
        </p:nvGrpSpPr>
        <p:grpSpPr>
          <a:xfrm>
            <a:off x="2301799" y="3315354"/>
            <a:ext cx="1092389" cy="1429808"/>
            <a:chOff x="3582214" y="3983140"/>
            <a:chExt cx="1942025" cy="1953462"/>
          </a:xfrm>
        </p:grpSpPr>
        <p:sp>
          <p:nvSpPr>
            <p:cNvPr id="241" name="Rounded Rectangle 240"/>
            <p:cNvSpPr/>
            <p:nvPr/>
          </p:nvSpPr>
          <p:spPr>
            <a:xfrm>
              <a:off x="3632934" y="3983140"/>
              <a:ext cx="1837412" cy="1953462"/>
            </a:xfrm>
            <a:prstGeom prst="roundRect">
              <a:avLst>
                <a:gd name="adj" fmla="val 927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11"/>
                </a:lnSpc>
              </a:pPr>
              <a:endParaRPr lang="en-US" sz="900" dirty="0"/>
            </a:p>
          </p:txBody>
        </p:sp>
        <p:sp>
          <p:nvSpPr>
            <p:cNvPr id="242" name="Rectangle 241"/>
            <p:cNvSpPr/>
            <p:nvPr/>
          </p:nvSpPr>
          <p:spPr>
            <a:xfrm>
              <a:off x="3582214" y="4212927"/>
              <a:ext cx="1942025" cy="1450714"/>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Implementing &amp; Evaluating Innovation, Change &amp; Learning</a:t>
              </a:r>
            </a:p>
          </p:txBody>
        </p:sp>
      </p:grpSp>
      <p:grpSp>
        <p:nvGrpSpPr>
          <p:cNvPr id="14" name="Group 13">
            <a:extLst>
              <a:ext uri="{FF2B5EF4-FFF2-40B4-BE49-F238E27FC236}">
                <a16:creationId xmlns:a16="http://schemas.microsoft.com/office/drawing/2014/main" id="{F15CB413-0FF2-4D12-A278-DA28CE5AE6EE}"/>
              </a:ext>
            </a:extLst>
          </p:cNvPr>
          <p:cNvGrpSpPr/>
          <p:nvPr/>
        </p:nvGrpSpPr>
        <p:grpSpPr>
          <a:xfrm>
            <a:off x="4063974" y="4013026"/>
            <a:ext cx="1104244" cy="953250"/>
            <a:chOff x="1330288" y="2515696"/>
            <a:chExt cx="1864609" cy="1406219"/>
          </a:xfrm>
        </p:grpSpPr>
        <p:sp>
          <p:nvSpPr>
            <p:cNvPr id="260" name="Rounded Rectangle 168">
              <a:extLst>
                <a:ext uri="{FF2B5EF4-FFF2-40B4-BE49-F238E27FC236}">
                  <a16:creationId xmlns:a16="http://schemas.microsoft.com/office/drawing/2014/main" id="{D0B8483C-DBFD-4FBE-AB88-5E27ED0B3FEC}"/>
                </a:ext>
              </a:extLst>
            </p:cNvPr>
            <p:cNvSpPr/>
            <p:nvPr/>
          </p:nvSpPr>
          <p:spPr>
            <a:xfrm>
              <a:off x="1357486" y="2515696"/>
              <a:ext cx="1837411" cy="1271213"/>
            </a:xfrm>
            <a:prstGeom prst="roundRect">
              <a:avLst>
                <a:gd name="adj" fmla="val 150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61" name="Rectangle 260">
              <a:extLst>
                <a:ext uri="{FF2B5EF4-FFF2-40B4-BE49-F238E27FC236}">
                  <a16:creationId xmlns:a16="http://schemas.microsoft.com/office/drawing/2014/main" id="{CE4C80AB-A43E-4D8C-AE5D-60F900C1E80E}"/>
                </a:ext>
              </a:extLst>
            </p:cNvPr>
            <p:cNvSpPr/>
            <p:nvPr/>
          </p:nvSpPr>
          <p:spPr>
            <a:xfrm>
              <a:off x="1330288" y="2593887"/>
              <a:ext cx="1845558" cy="1328028"/>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Innovative Approaches to Adult Learning</a:t>
              </a:r>
            </a:p>
          </p:txBody>
        </p:sp>
      </p:grpSp>
      <p:sp>
        <p:nvSpPr>
          <p:cNvPr id="287" name="Rounded Rectangle 239">
            <a:extLst>
              <a:ext uri="{FF2B5EF4-FFF2-40B4-BE49-F238E27FC236}">
                <a16:creationId xmlns:a16="http://schemas.microsoft.com/office/drawing/2014/main" id="{294B3E34-044E-43AD-8654-CD8771E55103}"/>
              </a:ext>
            </a:extLst>
          </p:cNvPr>
          <p:cNvSpPr/>
          <p:nvPr/>
        </p:nvSpPr>
        <p:spPr>
          <a:xfrm>
            <a:off x="4080081" y="2332677"/>
            <a:ext cx="2494753" cy="532526"/>
          </a:xfrm>
          <a:prstGeom prst="roundRect">
            <a:avLst>
              <a:gd name="adj" fmla="val 40306"/>
            </a:avLst>
          </a:prstGeom>
          <a:solidFill>
            <a:srgbClr val="1F4E79"/>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latin typeface="Arial" panose="020B0604020202020204" pitchFamily="34" charset="0"/>
                <a:cs typeface="Arial" panose="020B0604020202020204" pitchFamily="34" charset="0"/>
              </a:rPr>
              <a:t>Learning, Innovation and Enterprise Leadership Track</a:t>
            </a:r>
          </a:p>
        </p:txBody>
      </p:sp>
      <p:cxnSp>
        <p:nvCxnSpPr>
          <p:cNvPr id="300" name="Connector: Elbow 299">
            <a:extLst>
              <a:ext uri="{FF2B5EF4-FFF2-40B4-BE49-F238E27FC236}">
                <a16:creationId xmlns:a16="http://schemas.microsoft.com/office/drawing/2014/main" id="{F6B9A6AB-1418-457E-B71F-EE5D101BBCB0}"/>
              </a:ext>
            </a:extLst>
          </p:cNvPr>
          <p:cNvCxnSpPr>
            <a:cxnSpLocks/>
            <a:stCxn id="169" idx="3"/>
            <a:endCxn id="196" idx="1"/>
          </p:cNvCxnSpPr>
          <p:nvPr/>
        </p:nvCxnSpPr>
        <p:spPr>
          <a:xfrm>
            <a:off x="5186197" y="3468372"/>
            <a:ext cx="234979" cy="12128"/>
          </a:xfrm>
          <a:prstGeom prst="bentConnector3">
            <a:avLst>
              <a:gd name="adj1" fmla="val 50000"/>
            </a:avLst>
          </a:prstGeom>
          <a:ln w="76200">
            <a:solidFill>
              <a:srgbClr val="1F4E7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50CDAB1-4EBB-4813-87BC-F86BB75515D5}"/>
              </a:ext>
            </a:extLst>
          </p:cNvPr>
          <p:cNvCxnSpPr>
            <a:cxnSpLocks/>
            <a:stCxn id="260" idx="3"/>
            <a:endCxn id="284" idx="1"/>
          </p:cNvCxnSpPr>
          <p:nvPr/>
        </p:nvCxnSpPr>
        <p:spPr>
          <a:xfrm>
            <a:off x="5168218" y="4443892"/>
            <a:ext cx="264627" cy="33912"/>
          </a:xfrm>
          <a:prstGeom prst="line">
            <a:avLst/>
          </a:prstGeom>
          <a:ln w="76200">
            <a:solidFill>
              <a:srgbClr val="ED7D3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3D3B9E77-DBDC-44AD-85D1-81F0AFB5ED30}"/>
              </a:ext>
            </a:extLst>
          </p:cNvPr>
          <p:cNvCxnSpPr>
            <a:cxnSpLocks/>
            <a:stCxn id="241" idx="1"/>
            <a:endCxn id="216" idx="3"/>
          </p:cNvCxnSpPr>
          <p:nvPr/>
        </p:nvCxnSpPr>
        <p:spPr>
          <a:xfrm flipH="1">
            <a:off x="2083001" y="4030258"/>
            <a:ext cx="247328" cy="12851"/>
          </a:xfrm>
          <a:prstGeom prst="line">
            <a:avLst/>
          </a:prstGeom>
          <a:ln w="76200">
            <a:solidFill>
              <a:schemeClr val="accent6">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1D9E7720-F762-4706-B737-51046F497DD2}"/>
              </a:ext>
            </a:extLst>
          </p:cNvPr>
          <p:cNvCxnSpPr>
            <a:cxnSpLocks/>
            <a:stCxn id="196" idx="3"/>
          </p:cNvCxnSpPr>
          <p:nvPr/>
        </p:nvCxnSpPr>
        <p:spPr>
          <a:xfrm>
            <a:off x="6551123" y="3480500"/>
            <a:ext cx="410365" cy="77765"/>
          </a:xfrm>
          <a:prstGeom prst="bentConnector3">
            <a:avLst>
              <a:gd name="adj1" fmla="val 50000"/>
            </a:avLst>
          </a:prstGeom>
          <a:ln w="76200">
            <a:solidFill>
              <a:srgbClr val="1F4E7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C88E68B2-5DFD-47D1-81E5-638CDB7E4572}"/>
              </a:ext>
            </a:extLst>
          </p:cNvPr>
          <p:cNvCxnSpPr>
            <a:cxnSpLocks/>
            <a:stCxn id="284" idx="3"/>
          </p:cNvCxnSpPr>
          <p:nvPr/>
        </p:nvCxnSpPr>
        <p:spPr>
          <a:xfrm flipV="1">
            <a:off x="6551123" y="4253654"/>
            <a:ext cx="418566" cy="224150"/>
          </a:xfrm>
          <a:prstGeom prst="bentConnector3">
            <a:avLst>
              <a:gd name="adj1" fmla="val 50000"/>
            </a:avLst>
          </a:prstGeom>
          <a:ln w="76200">
            <a:solidFill>
              <a:srgbClr val="ED7D3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8" name="Rounded Rectangle 267"/>
          <p:cNvSpPr/>
          <p:nvPr/>
        </p:nvSpPr>
        <p:spPr>
          <a:xfrm>
            <a:off x="7029715" y="2942681"/>
            <a:ext cx="1750205" cy="1808836"/>
          </a:xfrm>
          <a:prstGeom prst="roundRect">
            <a:avLst>
              <a:gd name="adj" fmla="val 105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Master in Boundary-Crossing Learning and Leadership</a:t>
            </a:r>
          </a:p>
          <a:p>
            <a:pPr algn="ctr"/>
            <a:r>
              <a:rPr lang="en-US" sz="1200" b="1" dirty="0">
                <a:latin typeface="Arial" panose="020B0604020202020204" pitchFamily="34" charset="0"/>
                <a:cs typeface="Arial" panose="020B0604020202020204" pitchFamily="34" charset="0"/>
              </a:rPr>
              <a:t>(MBX)</a:t>
            </a:r>
          </a:p>
        </p:txBody>
      </p:sp>
      <p:sp>
        <p:nvSpPr>
          <p:cNvPr id="74" name="Rounded Rectangle 239">
            <a:extLst>
              <a:ext uri="{FF2B5EF4-FFF2-40B4-BE49-F238E27FC236}">
                <a16:creationId xmlns:a16="http://schemas.microsoft.com/office/drawing/2014/main" id="{44B43F51-1DB7-48C0-8BF1-4AF96380F422}"/>
              </a:ext>
            </a:extLst>
          </p:cNvPr>
          <p:cNvSpPr/>
          <p:nvPr/>
        </p:nvSpPr>
        <p:spPr>
          <a:xfrm>
            <a:off x="4041361" y="4988292"/>
            <a:ext cx="2545069" cy="507301"/>
          </a:xfrm>
          <a:prstGeom prst="roundRect">
            <a:avLst>
              <a:gd name="adj" fmla="val 40306"/>
            </a:avLst>
          </a:prstGeom>
          <a:solidFill>
            <a:schemeClr val="accent2"/>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41"/>
              </a:lnSpc>
            </a:pPr>
            <a:endParaRPr lang="en-US" sz="1050" b="1" i="1" dirty="0">
              <a:solidFill>
                <a:schemeClr val="bg1"/>
              </a:solidFill>
              <a:latin typeface="Arial" panose="020B0604020202020204" pitchFamily="34" charset="0"/>
              <a:cs typeface="Arial" panose="020B0604020202020204" pitchFamily="34" charset="0"/>
            </a:endParaRPr>
          </a:p>
          <a:p>
            <a:pPr algn="ctr">
              <a:lnSpc>
                <a:spcPts val="641"/>
              </a:lnSpc>
            </a:pPr>
            <a:r>
              <a:rPr lang="en-US" sz="1050" b="1" i="1" dirty="0">
                <a:solidFill>
                  <a:schemeClr val="bg1"/>
                </a:solidFill>
                <a:latin typeface="Arial" panose="020B0604020202020204" pitchFamily="34" charset="0"/>
                <a:cs typeface="Arial" panose="020B0604020202020204" pitchFamily="34" charset="0"/>
              </a:rPr>
              <a:t>Adult Learning Track</a:t>
            </a:r>
          </a:p>
          <a:p>
            <a:pPr algn="ctr">
              <a:lnSpc>
                <a:spcPts val="641"/>
              </a:lnSpc>
            </a:pPr>
            <a:endParaRPr lang="en-US" sz="788" dirty="0">
              <a:solidFill>
                <a:schemeClr val="bg2">
                  <a:lumMod val="90000"/>
                </a:schemeClr>
              </a:solidFill>
              <a:latin typeface="Arial Rounded MT Bold" panose="020F0704030504030204" pitchFamily="34" charset="0"/>
            </a:endParaRPr>
          </a:p>
        </p:txBody>
      </p:sp>
      <p:sp>
        <p:nvSpPr>
          <p:cNvPr id="2" name="Right Brace 1">
            <a:extLst>
              <a:ext uri="{FF2B5EF4-FFF2-40B4-BE49-F238E27FC236}">
                <a16:creationId xmlns:a16="http://schemas.microsoft.com/office/drawing/2014/main" id="{8CB25EAF-6308-44A3-845B-8D81D567FB87}"/>
              </a:ext>
            </a:extLst>
          </p:cNvPr>
          <p:cNvSpPr/>
          <p:nvPr/>
        </p:nvSpPr>
        <p:spPr>
          <a:xfrm rot="5400000">
            <a:off x="4500700" y="1949134"/>
            <a:ext cx="359546" cy="8198895"/>
          </a:xfrm>
          <a:prstGeom prst="rightBrace">
            <a:avLst>
              <a:gd name="adj1" fmla="val 31482"/>
              <a:gd name="adj2" fmla="val 49790"/>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G" sz="1350"/>
          </a:p>
        </p:txBody>
      </p:sp>
      <p:sp>
        <p:nvSpPr>
          <p:cNvPr id="3" name="TextBox 2">
            <a:extLst>
              <a:ext uri="{FF2B5EF4-FFF2-40B4-BE49-F238E27FC236}">
                <a16:creationId xmlns:a16="http://schemas.microsoft.com/office/drawing/2014/main" id="{C28BD4D7-14A9-4139-A3F1-30626F81ADB2}"/>
              </a:ext>
            </a:extLst>
          </p:cNvPr>
          <p:cNvSpPr txBox="1"/>
          <p:nvPr/>
        </p:nvSpPr>
        <p:spPr>
          <a:xfrm>
            <a:off x="4139063" y="6339337"/>
            <a:ext cx="1178662" cy="209270"/>
          </a:xfrm>
          <a:prstGeom prst="rect">
            <a:avLst/>
          </a:prstGeom>
        </p:spPr>
        <p:txBody>
          <a:bodyPr vert="horz" wrap="square" lIns="0" tIns="0" rIns="0" bIns="0" rtlCol="0" anchor="t" anchorCtr="0">
            <a:noAutofit/>
          </a:bodyPr>
          <a:lstStyle/>
          <a:p>
            <a:r>
              <a:rPr lang="en-SG" sz="1350" b="1" dirty="0">
                <a:solidFill>
                  <a:srgbClr val="000000"/>
                </a:solidFill>
              </a:rPr>
              <a:t>Total: 60 cu</a:t>
            </a:r>
          </a:p>
        </p:txBody>
      </p:sp>
      <p:sp>
        <p:nvSpPr>
          <p:cNvPr id="4" name="TextBox 3">
            <a:extLst>
              <a:ext uri="{FF2B5EF4-FFF2-40B4-BE49-F238E27FC236}">
                <a16:creationId xmlns:a16="http://schemas.microsoft.com/office/drawing/2014/main" id="{D3BFF813-303C-45E3-AADD-F72BD0E06A0F}"/>
              </a:ext>
            </a:extLst>
          </p:cNvPr>
          <p:cNvSpPr txBox="1"/>
          <p:nvPr/>
        </p:nvSpPr>
        <p:spPr>
          <a:xfrm>
            <a:off x="1958899" y="1350504"/>
            <a:ext cx="685800" cy="685800"/>
          </a:xfrm>
          <a:prstGeom prst="rect">
            <a:avLst/>
          </a:prstGeom>
        </p:spPr>
        <p:txBody>
          <a:bodyPr vert="horz" wrap="none" lIns="0" tIns="0" rIns="0" bIns="0" rtlCol="0" anchor="t" anchorCtr="0">
            <a:noAutofit/>
          </a:bodyPr>
          <a:lstStyle/>
          <a:p>
            <a:pPr algn="ctr"/>
            <a:r>
              <a:rPr lang="en-SG" sz="1350" b="1" dirty="0">
                <a:solidFill>
                  <a:srgbClr val="000000"/>
                </a:solidFill>
              </a:rPr>
              <a:t>Compulsory GCs </a:t>
            </a:r>
            <a:br>
              <a:rPr lang="en-SG" sz="1350" b="1" dirty="0">
                <a:solidFill>
                  <a:srgbClr val="000000"/>
                </a:solidFill>
              </a:rPr>
            </a:br>
            <a:r>
              <a:rPr lang="en-SG" sz="1350" b="1" dirty="0">
                <a:solidFill>
                  <a:srgbClr val="000000"/>
                </a:solidFill>
              </a:rPr>
              <a:t>(30 cu)</a:t>
            </a:r>
          </a:p>
        </p:txBody>
      </p:sp>
      <p:sp>
        <p:nvSpPr>
          <p:cNvPr id="37" name="TextBox 36">
            <a:extLst>
              <a:ext uri="{FF2B5EF4-FFF2-40B4-BE49-F238E27FC236}">
                <a16:creationId xmlns:a16="http://schemas.microsoft.com/office/drawing/2014/main" id="{6F4545C2-CBF6-49D0-ADFB-E5348570456E}"/>
              </a:ext>
            </a:extLst>
          </p:cNvPr>
          <p:cNvSpPr txBox="1"/>
          <p:nvPr/>
        </p:nvSpPr>
        <p:spPr>
          <a:xfrm>
            <a:off x="5153701" y="1393521"/>
            <a:ext cx="685800" cy="1029903"/>
          </a:xfrm>
          <a:prstGeom prst="rect">
            <a:avLst/>
          </a:prstGeom>
        </p:spPr>
        <p:txBody>
          <a:bodyPr vert="horz" wrap="none" lIns="0" tIns="0" rIns="0" bIns="0" rtlCol="0" anchor="t" anchorCtr="0">
            <a:noAutofit/>
          </a:bodyPr>
          <a:lstStyle/>
          <a:p>
            <a:pPr algn="ctr"/>
            <a:r>
              <a:rPr lang="en-SG" sz="1350" b="1" dirty="0">
                <a:solidFill>
                  <a:srgbClr val="000000"/>
                </a:solidFill>
              </a:rPr>
              <a:t>Elective GCs (Select 1 track)</a:t>
            </a:r>
            <a:br>
              <a:rPr lang="en-SG" sz="1350" b="1" dirty="0">
                <a:solidFill>
                  <a:srgbClr val="000000"/>
                </a:solidFill>
              </a:rPr>
            </a:br>
            <a:r>
              <a:rPr lang="en-SG" sz="1350" b="1" dirty="0">
                <a:solidFill>
                  <a:srgbClr val="000000"/>
                </a:solidFill>
              </a:rPr>
              <a:t>(30 cu)</a:t>
            </a:r>
          </a:p>
        </p:txBody>
      </p:sp>
      <p:sp>
        <p:nvSpPr>
          <p:cNvPr id="38" name="Arrow: Down 37">
            <a:extLst>
              <a:ext uri="{FF2B5EF4-FFF2-40B4-BE49-F238E27FC236}">
                <a16:creationId xmlns:a16="http://schemas.microsoft.com/office/drawing/2014/main" id="{2A954911-968B-436E-AC36-DB6A5EAA48C2}"/>
              </a:ext>
            </a:extLst>
          </p:cNvPr>
          <p:cNvSpPr/>
          <p:nvPr/>
        </p:nvSpPr>
        <p:spPr>
          <a:xfrm>
            <a:off x="2091425" y="1999667"/>
            <a:ext cx="268678" cy="348667"/>
          </a:xfrm>
          <a:prstGeom prst="down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1350"/>
          </a:p>
        </p:txBody>
      </p:sp>
      <p:sp>
        <p:nvSpPr>
          <p:cNvPr id="39" name="Arrow: Down 38">
            <a:extLst>
              <a:ext uri="{FF2B5EF4-FFF2-40B4-BE49-F238E27FC236}">
                <a16:creationId xmlns:a16="http://schemas.microsoft.com/office/drawing/2014/main" id="{7ECDCD05-2F82-4594-BE6D-123B05165A92}"/>
              </a:ext>
            </a:extLst>
          </p:cNvPr>
          <p:cNvSpPr/>
          <p:nvPr/>
        </p:nvSpPr>
        <p:spPr>
          <a:xfrm>
            <a:off x="5252725" y="1815073"/>
            <a:ext cx="268678" cy="348667"/>
          </a:xfrm>
          <a:prstGeom prst="down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1350" dirty="0"/>
          </a:p>
        </p:txBody>
      </p:sp>
      <p:sp>
        <p:nvSpPr>
          <p:cNvPr id="40" name="Rectangle 39">
            <a:extLst>
              <a:ext uri="{FF2B5EF4-FFF2-40B4-BE49-F238E27FC236}">
                <a16:creationId xmlns:a16="http://schemas.microsoft.com/office/drawing/2014/main" id="{39818515-E35B-4E16-A7EB-693CD2881128}"/>
              </a:ext>
            </a:extLst>
          </p:cNvPr>
          <p:cNvSpPr/>
          <p:nvPr/>
        </p:nvSpPr>
        <p:spPr>
          <a:xfrm>
            <a:off x="5387064" y="3116049"/>
            <a:ext cx="1129946" cy="738664"/>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Organisational Innovation and Change</a:t>
            </a:r>
          </a:p>
        </p:txBody>
      </p:sp>
      <p:grpSp>
        <p:nvGrpSpPr>
          <p:cNvPr id="20" name="Group 19">
            <a:extLst>
              <a:ext uri="{FF2B5EF4-FFF2-40B4-BE49-F238E27FC236}">
                <a16:creationId xmlns:a16="http://schemas.microsoft.com/office/drawing/2014/main" id="{7362C8B6-D1F8-4EB0-8844-F67F402A2095}"/>
              </a:ext>
            </a:extLst>
          </p:cNvPr>
          <p:cNvGrpSpPr/>
          <p:nvPr/>
        </p:nvGrpSpPr>
        <p:grpSpPr>
          <a:xfrm>
            <a:off x="5421177" y="4043109"/>
            <a:ext cx="1129946" cy="869389"/>
            <a:chOff x="5250419" y="4076376"/>
            <a:chExt cx="1044328" cy="869389"/>
          </a:xfrm>
        </p:grpSpPr>
        <p:sp>
          <p:nvSpPr>
            <p:cNvPr id="284" name="Rounded Rectangle 168">
              <a:extLst>
                <a:ext uri="{FF2B5EF4-FFF2-40B4-BE49-F238E27FC236}">
                  <a16:creationId xmlns:a16="http://schemas.microsoft.com/office/drawing/2014/main" id="{231A72E0-F288-4104-8F66-EDA437EA5213}"/>
                </a:ext>
              </a:extLst>
            </p:cNvPr>
            <p:cNvSpPr/>
            <p:nvPr/>
          </p:nvSpPr>
          <p:spPr>
            <a:xfrm>
              <a:off x="5261203" y="4076376"/>
              <a:ext cx="1033544" cy="869389"/>
            </a:xfrm>
            <a:prstGeom prst="roundRect">
              <a:avLst>
                <a:gd name="adj" fmla="val 150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Rectangle 40">
              <a:extLst>
                <a:ext uri="{FF2B5EF4-FFF2-40B4-BE49-F238E27FC236}">
                  <a16:creationId xmlns:a16="http://schemas.microsoft.com/office/drawing/2014/main" id="{22A06D6D-FB37-4470-8672-3050824DCA11}"/>
                </a:ext>
              </a:extLst>
            </p:cNvPr>
            <p:cNvSpPr/>
            <p:nvPr/>
          </p:nvSpPr>
          <p:spPr>
            <a:xfrm>
              <a:off x="5250419" y="4156740"/>
              <a:ext cx="1038128" cy="738664"/>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Designing Learning for </a:t>
              </a:r>
              <a:r>
                <a:rPr lang="en-US" sz="1050" dirty="0" err="1">
                  <a:solidFill>
                    <a:schemeClr val="bg1">
                      <a:lumMod val="95000"/>
                    </a:schemeClr>
                  </a:solidFill>
                  <a:latin typeface="Arial" panose="020B0604020202020204" pitchFamily="34" charset="0"/>
                  <a:cs typeface="Arial" panose="020B0604020202020204" pitchFamily="34" charset="0"/>
                </a:rPr>
                <a:t>Programmes</a:t>
              </a:r>
              <a:endParaRPr lang="en-US" sz="1050" b="1" dirty="0">
                <a:solidFill>
                  <a:schemeClr val="bg1">
                    <a:lumMod val="95000"/>
                  </a:schemeClr>
                </a:solidFill>
                <a:latin typeface="Arial" panose="020B0604020202020204"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9E8406DA-DD0F-487D-9AD9-D37AF76500ED}"/>
              </a:ext>
            </a:extLst>
          </p:cNvPr>
          <p:cNvSpPr/>
          <p:nvPr/>
        </p:nvSpPr>
        <p:spPr>
          <a:xfrm>
            <a:off x="917450" y="2424997"/>
            <a:ext cx="2545069" cy="31115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7" name="Oval 6">
            <a:extLst>
              <a:ext uri="{FF2B5EF4-FFF2-40B4-BE49-F238E27FC236}">
                <a16:creationId xmlns:a16="http://schemas.microsoft.com/office/drawing/2014/main" id="{41B2FD7A-8169-49C4-9C46-6DADACC14D60}"/>
              </a:ext>
            </a:extLst>
          </p:cNvPr>
          <p:cNvSpPr/>
          <p:nvPr/>
        </p:nvSpPr>
        <p:spPr>
          <a:xfrm>
            <a:off x="4120740" y="2233110"/>
            <a:ext cx="2452684" cy="749021"/>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42" name="Oval 41">
            <a:extLst>
              <a:ext uri="{FF2B5EF4-FFF2-40B4-BE49-F238E27FC236}">
                <a16:creationId xmlns:a16="http://schemas.microsoft.com/office/drawing/2014/main" id="{44CE35F9-8131-46ED-B42A-ECB6CC3D9B99}"/>
              </a:ext>
            </a:extLst>
          </p:cNvPr>
          <p:cNvSpPr/>
          <p:nvPr/>
        </p:nvSpPr>
        <p:spPr>
          <a:xfrm>
            <a:off x="4159890" y="4951984"/>
            <a:ext cx="2452684" cy="51871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43" name="Rectangle: Rounded Corners 42">
            <a:extLst>
              <a:ext uri="{FF2B5EF4-FFF2-40B4-BE49-F238E27FC236}">
                <a16:creationId xmlns:a16="http://schemas.microsoft.com/office/drawing/2014/main" id="{6D8BAEE8-342E-4C21-A6FE-C1116EB93DFE}"/>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err="1">
                <a:solidFill>
                  <a:schemeClr val="bg1"/>
                </a:solidFill>
              </a:rPr>
              <a:t>Programme</a:t>
            </a:r>
            <a:r>
              <a:rPr lang="en-US" sz="2800" b="1" dirty="0">
                <a:solidFill>
                  <a:schemeClr val="bg1"/>
                </a:solidFill>
              </a:rPr>
              <a:t> Structure</a:t>
            </a:r>
          </a:p>
        </p:txBody>
      </p:sp>
    </p:spTree>
    <p:extLst>
      <p:ext uri="{BB962C8B-B14F-4D97-AF65-F5344CB8AC3E}">
        <p14:creationId xmlns:p14="http://schemas.microsoft.com/office/powerpoint/2010/main" val="3064852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3" name="Straight Connector 302">
            <a:extLst>
              <a:ext uri="{FF2B5EF4-FFF2-40B4-BE49-F238E27FC236}">
                <a16:creationId xmlns:a16="http://schemas.microsoft.com/office/drawing/2014/main" id="{3D3B9E77-DBDC-44AD-85D1-81F0AFB5ED30}"/>
              </a:ext>
            </a:extLst>
          </p:cNvPr>
          <p:cNvCxnSpPr>
            <a:cxnSpLocks/>
          </p:cNvCxnSpPr>
          <p:nvPr/>
        </p:nvCxnSpPr>
        <p:spPr>
          <a:xfrm flipH="1">
            <a:off x="4367763" y="2185291"/>
            <a:ext cx="288577" cy="2978"/>
          </a:xfrm>
          <a:prstGeom prst="line">
            <a:avLst/>
          </a:prstGeom>
          <a:ln w="76200">
            <a:solidFill>
              <a:schemeClr val="accent6">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7090C0A9-3029-48A3-843C-E0BCBB7F9FD5}"/>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Compulsory Grad Certs (30 CUs)</a:t>
            </a:r>
          </a:p>
        </p:txBody>
      </p:sp>
      <p:grpSp>
        <p:nvGrpSpPr>
          <p:cNvPr id="40" name="Group 39">
            <a:extLst>
              <a:ext uri="{FF2B5EF4-FFF2-40B4-BE49-F238E27FC236}">
                <a16:creationId xmlns:a16="http://schemas.microsoft.com/office/drawing/2014/main" id="{6769CC39-523B-446B-B8D9-DD7FF77A638F}"/>
              </a:ext>
            </a:extLst>
          </p:cNvPr>
          <p:cNvGrpSpPr/>
          <p:nvPr/>
        </p:nvGrpSpPr>
        <p:grpSpPr>
          <a:xfrm>
            <a:off x="1444902" y="3230960"/>
            <a:ext cx="3019954" cy="2877543"/>
            <a:chOff x="4660327" y="3967254"/>
            <a:chExt cx="1837411" cy="1961405"/>
          </a:xfrm>
          <a:noFill/>
        </p:grpSpPr>
        <p:sp>
          <p:nvSpPr>
            <p:cNvPr id="41" name="Rounded Rectangle 215">
              <a:extLst>
                <a:ext uri="{FF2B5EF4-FFF2-40B4-BE49-F238E27FC236}">
                  <a16:creationId xmlns:a16="http://schemas.microsoft.com/office/drawing/2014/main" id="{0EDC76FE-791B-4548-8A0F-8A252898405E}"/>
                </a:ext>
              </a:extLst>
            </p:cNvPr>
            <p:cNvSpPr/>
            <p:nvPr/>
          </p:nvSpPr>
          <p:spPr>
            <a:xfrm>
              <a:off x="4660327" y="3967254"/>
              <a:ext cx="1837411" cy="1961405"/>
            </a:xfrm>
            <a:prstGeom prst="roundRect">
              <a:avLst>
                <a:gd name="adj" fmla="val 9270"/>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6">
                    <a:lumMod val="50000"/>
                  </a:schemeClr>
                </a:solidFill>
                <a:latin typeface="+mj-lt"/>
              </a:endParaRPr>
            </a:p>
          </p:txBody>
        </p:sp>
        <p:sp>
          <p:nvSpPr>
            <p:cNvPr id="42" name="Rectangle 41">
              <a:extLst>
                <a:ext uri="{FF2B5EF4-FFF2-40B4-BE49-F238E27FC236}">
                  <a16:creationId xmlns:a16="http://schemas.microsoft.com/office/drawing/2014/main" id="{979B6F76-1AFC-4165-8F0B-1FFAD0675532}"/>
                </a:ext>
              </a:extLst>
            </p:cNvPr>
            <p:cNvSpPr/>
            <p:nvPr/>
          </p:nvSpPr>
          <p:spPr>
            <a:xfrm>
              <a:off x="4707914" y="4110150"/>
              <a:ext cx="1742237" cy="1741242"/>
            </a:xfrm>
            <a:prstGeom prst="rect">
              <a:avLst/>
            </a:prstGeom>
            <a:grpFill/>
          </p:spPr>
          <p:txBody>
            <a:bodyPr wrap="square">
              <a:spAutoFit/>
            </a:bodyPr>
            <a:lstStyle/>
            <a:p>
              <a:pPr marL="171450" indent="-171450" algn="l">
                <a:buFont typeface="Arial" panose="020B0604020202020204" pitchFamily="34" charset="0"/>
                <a:buChar char="•"/>
              </a:pPr>
              <a:r>
                <a:rPr lang="en-US" sz="1600" i="0" dirty="0">
                  <a:solidFill>
                    <a:schemeClr val="accent6">
                      <a:lumMod val="50000"/>
                    </a:schemeClr>
                  </a:solidFill>
                  <a:effectLst/>
                </a:rPr>
                <a:t>Problematising Learning, Innovation and Change Across Boundaries (5 cu)</a:t>
              </a:r>
              <a:br>
                <a:rPr lang="en-US" sz="1600" i="0" dirty="0">
                  <a:solidFill>
                    <a:schemeClr val="accent6">
                      <a:lumMod val="50000"/>
                    </a:schemeClr>
                  </a:solidFill>
                  <a:effectLst/>
                </a:rPr>
              </a:br>
              <a:endParaRPr lang="en-US" sz="1600" dirty="0">
                <a:solidFill>
                  <a:schemeClr val="accent6">
                    <a:lumMod val="50000"/>
                  </a:schemeClr>
                </a:solidFill>
              </a:endParaRPr>
            </a:p>
            <a:p>
              <a:pPr marL="171450" indent="-171450" algn="l">
                <a:buFont typeface="Arial" panose="020B0604020202020204" pitchFamily="34" charset="0"/>
                <a:buChar char="•"/>
              </a:pPr>
              <a:r>
                <a:rPr lang="en-US" sz="1600" i="0" dirty="0">
                  <a:solidFill>
                    <a:schemeClr val="accent6">
                      <a:lumMod val="50000"/>
                    </a:schemeClr>
                  </a:solidFill>
                  <a:effectLst/>
                </a:rPr>
                <a:t>Leading Innovation and Change Across Boundaries (5 cu)</a:t>
              </a:r>
              <a:br>
                <a:rPr lang="en-US" sz="1600" i="0" dirty="0">
                  <a:solidFill>
                    <a:schemeClr val="accent6">
                      <a:lumMod val="50000"/>
                    </a:schemeClr>
                  </a:solidFill>
                  <a:effectLst/>
                </a:rPr>
              </a:br>
              <a:endParaRPr lang="en-US" sz="1600" i="0" dirty="0">
                <a:solidFill>
                  <a:schemeClr val="accent6">
                    <a:lumMod val="50000"/>
                  </a:schemeClr>
                </a:solidFill>
                <a:effectLst/>
              </a:endParaRPr>
            </a:p>
            <a:p>
              <a:pPr marL="171450" indent="-171450" algn="l">
                <a:buFont typeface="Arial" panose="020B0604020202020204" pitchFamily="34" charset="0"/>
                <a:buChar char="•"/>
              </a:pPr>
              <a:r>
                <a:rPr lang="en-US" sz="1600" i="0" dirty="0">
                  <a:solidFill>
                    <a:schemeClr val="accent6">
                      <a:lumMod val="50000"/>
                    </a:schemeClr>
                  </a:solidFill>
                  <a:effectLst/>
                </a:rPr>
                <a:t>Designing Change Across Boundaries (5 cu)</a:t>
              </a:r>
            </a:p>
          </p:txBody>
        </p:sp>
      </p:grpSp>
      <p:sp>
        <p:nvSpPr>
          <p:cNvPr id="44" name="Rounded Rectangle 215">
            <a:extLst>
              <a:ext uri="{FF2B5EF4-FFF2-40B4-BE49-F238E27FC236}">
                <a16:creationId xmlns:a16="http://schemas.microsoft.com/office/drawing/2014/main" id="{D5BEBE7F-48A2-45A6-AE68-89EF287C169B}"/>
              </a:ext>
            </a:extLst>
          </p:cNvPr>
          <p:cNvSpPr/>
          <p:nvPr/>
        </p:nvSpPr>
        <p:spPr>
          <a:xfrm>
            <a:off x="4650542" y="3218118"/>
            <a:ext cx="3019954" cy="2890385"/>
          </a:xfrm>
          <a:prstGeom prst="roundRect">
            <a:avLst>
              <a:gd name="adj" fmla="val 927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lumMod val="50000"/>
                </a:schemeClr>
              </a:solidFill>
              <a:latin typeface="+mj-lt"/>
            </a:endParaRPr>
          </a:p>
        </p:txBody>
      </p:sp>
      <p:sp>
        <p:nvSpPr>
          <p:cNvPr id="47" name="TextBox 46">
            <a:extLst>
              <a:ext uri="{FF2B5EF4-FFF2-40B4-BE49-F238E27FC236}">
                <a16:creationId xmlns:a16="http://schemas.microsoft.com/office/drawing/2014/main" id="{8270A626-0927-4E6F-91E9-BA8B64E4E9E0}"/>
              </a:ext>
            </a:extLst>
          </p:cNvPr>
          <p:cNvSpPr txBox="1"/>
          <p:nvPr/>
        </p:nvSpPr>
        <p:spPr>
          <a:xfrm>
            <a:off x="4828869" y="3448268"/>
            <a:ext cx="2663300" cy="1569660"/>
          </a:xfrm>
          <a:prstGeom prst="rect">
            <a:avLst/>
          </a:prstGeom>
          <a:noFill/>
        </p:spPr>
        <p:txBody>
          <a:bodyPr wrap="square" rtlCol="0">
            <a:spAutoFit/>
          </a:bodyPr>
          <a:lstStyle/>
          <a:p>
            <a:pPr marL="171450" indent="-171450" algn="l">
              <a:buFont typeface="Arial" panose="020B0604020202020204" pitchFamily="34" charset="0"/>
              <a:buChar char="•"/>
            </a:pPr>
            <a:r>
              <a:rPr lang="en-US" sz="1600" b="0" i="0" dirty="0">
                <a:solidFill>
                  <a:schemeClr val="accent6">
                    <a:lumMod val="50000"/>
                  </a:schemeClr>
                </a:solidFill>
                <a:effectLst/>
              </a:rPr>
              <a:t>Implementing Cross Boundary Change (10 cu)</a:t>
            </a:r>
            <a:br>
              <a:rPr lang="en-US" sz="1600" b="0" i="0" dirty="0">
                <a:solidFill>
                  <a:schemeClr val="accent6">
                    <a:lumMod val="50000"/>
                  </a:schemeClr>
                </a:solidFill>
                <a:effectLst/>
              </a:rPr>
            </a:br>
            <a:endParaRPr lang="en-US" sz="1600" b="0" i="0" dirty="0">
              <a:solidFill>
                <a:schemeClr val="accent6">
                  <a:lumMod val="50000"/>
                </a:schemeClr>
              </a:solidFill>
              <a:effectLst/>
            </a:endParaRPr>
          </a:p>
          <a:p>
            <a:pPr marL="171450" indent="-171450" algn="l">
              <a:buFont typeface="Arial" panose="020B0604020202020204" pitchFamily="34" charset="0"/>
              <a:buChar char="•"/>
            </a:pPr>
            <a:r>
              <a:rPr lang="en-US" sz="1600" b="0" i="0" dirty="0">
                <a:solidFill>
                  <a:schemeClr val="accent6">
                    <a:lumMod val="50000"/>
                  </a:schemeClr>
                </a:solidFill>
                <a:effectLst/>
              </a:rPr>
              <a:t>Leader as Change Agent (5 cu)</a:t>
            </a:r>
          </a:p>
        </p:txBody>
      </p:sp>
      <p:grpSp>
        <p:nvGrpSpPr>
          <p:cNvPr id="15" name="Group 14">
            <a:extLst>
              <a:ext uri="{FF2B5EF4-FFF2-40B4-BE49-F238E27FC236}">
                <a16:creationId xmlns:a16="http://schemas.microsoft.com/office/drawing/2014/main" id="{4D8C896B-10EE-4A8C-8253-A74B4D2F42AA}"/>
              </a:ext>
            </a:extLst>
          </p:cNvPr>
          <p:cNvGrpSpPr/>
          <p:nvPr/>
        </p:nvGrpSpPr>
        <p:grpSpPr>
          <a:xfrm>
            <a:off x="2983594" y="1257564"/>
            <a:ext cx="1384169" cy="1914162"/>
            <a:chOff x="4659910" y="3967254"/>
            <a:chExt cx="1845559" cy="1961405"/>
          </a:xfrm>
        </p:grpSpPr>
        <p:sp>
          <p:nvSpPr>
            <p:cNvPr id="16" name="Rounded Rectangle 215">
              <a:extLst>
                <a:ext uri="{FF2B5EF4-FFF2-40B4-BE49-F238E27FC236}">
                  <a16:creationId xmlns:a16="http://schemas.microsoft.com/office/drawing/2014/main" id="{AC0D17B0-A794-4BDA-8B20-71D6EAE6BBD0}"/>
                </a:ext>
              </a:extLst>
            </p:cNvPr>
            <p:cNvSpPr/>
            <p:nvPr/>
          </p:nvSpPr>
          <p:spPr>
            <a:xfrm>
              <a:off x="4660327" y="3967254"/>
              <a:ext cx="1837411" cy="1961405"/>
            </a:xfrm>
            <a:prstGeom prst="roundRect">
              <a:avLst>
                <a:gd name="adj" fmla="val 927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Rectangle 16">
              <a:extLst>
                <a:ext uri="{FF2B5EF4-FFF2-40B4-BE49-F238E27FC236}">
                  <a16:creationId xmlns:a16="http://schemas.microsoft.com/office/drawing/2014/main" id="{EBF229CF-969C-43E1-863B-0C2E37E616AC}"/>
                </a:ext>
              </a:extLst>
            </p:cNvPr>
            <p:cNvSpPr/>
            <p:nvPr/>
          </p:nvSpPr>
          <p:spPr>
            <a:xfrm>
              <a:off x="4659910" y="4384058"/>
              <a:ext cx="1845559" cy="1138691"/>
            </a:xfrm>
            <a:prstGeom prst="rect">
              <a:avLst/>
            </a:prstGeom>
          </p:spPr>
          <p:txBody>
            <a:bodyPr wrap="square">
              <a:spAutoFit/>
            </a:bodyPr>
            <a:lstStyle/>
            <a:p>
              <a:pPr algn="ctr">
                <a:lnSpc>
                  <a:spcPts val="1215"/>
                </a:lnSpc>
              </a:pPr>
              <a:r>
                <a:rPr lang="en-US" sz="1400" dirty="0">
                  <a:solidFill>
                    <a:schemeClr val="bg1">
                      <a:lumMod val="95000"/>
                    </a:schemeClr>
                  </a:solidFill>
                  <a:latin typeface="Arial Rounded MT Bold" panose="020F0704030504030204" pitchFamily="34" charset="0"/>
                </a:rPr>
                <a:t>Grad Cert in Leading Learning, Innovation and Change Across Boundaries</a:t>
              </a:r>
            </a:p>
          </p:txBody>
        </p:sp>
      </p:grpSp>
      <p:grpSp>
        <p:nvGrpSpPr>
          <p:cNvPr id="18" name="Group 17">
            <a:extLst>
              <a:ext uri="{FF2B5EF4-FFF2-40B4-BE49-F238E27FC236}">
                <a16:creationId xmlns:a16="http://schemas.microsoft.com/office/drawing/2014/main" id="{67E8BE65-CEA2-4F3C-BB92-DD937CDBF719}"/>
              </a:ext>
            </a:extLst>
          </p:cNvPr>
          <p:cNvGrpSpPr/>
          <p:nvPr/>
        </p:nvGrpSpPr>
        <p:grpSpPr>
          <a:xfrm>
            <a:off x="4629486" y="1257152"/>
            <a:ext cx="1456519" cy="1906411"/>
            <a:chOff x="2555896" y="3975197"/>
            <a:chExt cx="1942025" cy="1953462"/>
          </a:xfrm>
        </p:grpSpPr>
        <p:sp>
          <p:nvSpPr>
            <p:cNvPr id="19" name="Rounded Rectangle 240">
              <a:extLst>
                <a:ext uri="{FF2B5EF4-FFF2-40B4-BE49-F238E27FC236}">
                  <a16:creationId xmlns:a16="http://schemas.microsoft.com/office/drawing/2014/main" id="{181DAD1C-71F4-40F4-BBA0-27D635AE7361}"/>
                </a:ext>
              </a:extLst>
            </p:cNvPr>
            <p:cNvSpPr/>
            <p:nvPr/>
          </p:nvSpPr>
          <p:spPr>
            <a:xfrm>
              <a:off x="2583971" y="3975197"/>
              <a:ext cx="1837411" cy="1953462"/>
            </a:xfrm>
            <a:prstGeom prst="roundRect">
              <a:avLst>
                <a:gd name="adj" fmla="val 927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15"/>
                </a:lnSpc>
              </a:pPr>
              <a:endParaRPr lang="en-US" sz="1200" dirty="0"/>
            </a:p>
          </p:txBody>
        </p:sp>
        <p:sp>
          <p:nvSpPr>
            <p:cNvPr id="20" name="Rectangle 19">
              <a:extLst>
                <a:ext uri="{FF2B5EF4-FFF2-40B4-BE49-F238E27FC236}">
                  <a16:creationId xmlns:a16="http://schemas.microsoft.com/office/drawing/2014/main" id="{A9EEE39B-7A59-4109-B17A-B8762CA4C1E4}"/>
                </a:ext>
              </a:extLst>
            </p:cNvPr>
            <p:cNvSpPr/>
            <p:nvPr/>
          </p:nvSpPr>
          <p:spPr>
            <a:xfrm>
              <a:off x="2555896" y="4430016"/>
              <a:ext cx="1942025" cy="988970"/>
            </a:xfrm>
            <a:prstGeom prst="rect">
              <a:avLst/>
            </a:prstGeom>
          </p:spPr>
          <p:txBody>
            <a:bodyPr wrap="square">
              <a:spAutoFit/>
            </a:bodyPr>
            <a:lstStyle/>
            <a:p>
              <a:pPr algn="ctr">
                <a:lnSpc>
                  <a:spcPts val="1215"/>
                </a:lnSpc>
              </a:pPr>
              <a:r>
                <a:rPr lang="en-US" sz="1400" dirty="0">
                  <a:solidFill>
                    <a:schemeClr val="bg1">
                      <a:lumMod val="95000"/>
                    </a:schemeClr>
                  </a:solidFill>
                  <a:latin typeface="Arial Rounded MT Bold" panose="020F0704030504030204" pitchFamily="34" charset="0"/>
                </a:rPr>
                <a:t>Grad Cert in Implementing &amp; Evaluating Innovation, Change &amp; Learning</a:t>
              </a:r>
            </a:p>
          </p:txBody>
        </p:sp>
      </p:grpSp>
      <p:sp>
        <p:nvSpPr>
          <p:cNvPr id="2" name="Rectangle 1">
            <a:extLst>
              <a:ext uri="{FF2B5EF4-FFF2-40B4-BE49-F238E27FC236}">
                <a16:creationId xmlns:a16="http://schemas.microsoft.com/office/drawing/2014/main" id="{0DBC38D5-06CA-4D1C-BF41-9809B794D327}"/>
              </a:ext>
            </a:extLst>
          </p:cNvPr>
          <p:cNvSpPr/>
          <p:nvPr/>
        </p:nvSpPr>
        <p:spPr>
          <a:xfrm>
            <a:off x="0" y="6318142"/>
            <a:ext cx="9144000" cy="533901"/>
          </a:xfrm>
          <a:prstGeom prst="rect">
            <a:avLst/>
          </a:prstGeom>
          <a:solidFill>
            <a:schemeClr val="accent6">
              <a:lumMod val="50000"/>
            </a:schemeClr>
          </a:solidFill>
          <a:ln>
            <a:solidFill>
              <a:srgbClr val="18567B"/>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i="1" dirty="0">
                <a:solidFill>
                  <a:schemeClr val="accent3"/>
                </a:solidFill>
              </a:rPr>
              <a:t>         Important note: </a:t>
            </a:r>
            <a:r>
              <a:rPr lang="en-US" sz="1400" dirty="0"/>
              <a:t>These are core compulsory courses for the complete MBX pathway</a:t>
            </a:r>
            <a:endParaRPr lang="en-SG" dirty="0"/>
          </a:p>
        </p:txBody>
      </p:sp>
      <p:pic>
        <p:nvPicPr>
          <p:cNvPr id="22" name="Graphic 21" descr="Badge New with solid fill">
            <a:extLst>
              <a:ext uri="{FF2B5EF4-FFF2-40B4-BE49-F238E27FC236}">
                <a16:creationId xmlns:a16="http://schemas.microsoft.com/office/drawing/2014/main" id="{29C3A063-9912-4807-BFAA-0267BEE03D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609" y="6404135"/>
            <a:ext cx="388942" cy="388942"/>
          </a:xfrm>
          <a:prstGeom prst="rect">
            <a:avLst/>
          </a:prstGeom>
        </p:spPr>
      </p:pic>
    </p:spTree>
    <p:extLst>
      <p:ext uri="{BB962C8B-B14F-4D97-AF65-F5344CB8AC3E}">
        <p14:creationId xmlns:p14="http://schemas.microsoft.com/office/powerpoint/2010/main" val="1921804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4750EE8D-9203-4736-8C45-84F441990A21}"/>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Choice of track</a:t>
            </a:r>
          </a:p>
        </p:txBody>
      </p:sp>
      <p:cxnSp>
        <p:nvCxnSpPr>
          <p:cNvPr id="44" name="Connector: Elbow 43">
            <a:extLst>
              <a:ext uri="{FF2B5EF4-FFF2-40B4-BE49-F238E27FC236}">
                <a16:creationId xmlns:a16="http://schemas.microsoft.com/office/drawing/2014/main" id="{FB1D7CA8-A368-448C-846E-CC0DB9C11966}"/>
              </a:ext>
            </a:extLst>
          </p:cNvPr>
          <p:cNvCxnSpPr>
            <a:cxnSpLocks/>
            <a:stCxn id="54" idx="2"/>
            <a:endCxn id="57" idx="1"/>
          </p:cNvCxnSpPr>
          <p:nvPr/>
        </p:nvCxnSpPr>
        <p:spPr>
          <a:xfrm rot="5400000" flipH="1" flipV="1">
            <a:off x="3312956" y="3978037"/>
            <a:ext cx="301270" cy="1232980"/>
          </a:xfrm>
          <a:prstGeom prst="bentConnector4">
            <a:avLst>
              <a:gd name="adj1" fmla="val -75879"/>
              <a:gd name="adj2" fmla="val 70956"/>
            </a:avLst>
          </a:prstGeom>
          <a:ln w="76200">
            <a:solidFill>
              <a:srgbClr val="ED7D3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C627DF65-1FC1-4FBE-8C28-947BDE39494D}"/>
              </a:ext>
            </a:extLst>
          </p:cNvPr>
          <p:cNvCxnSpPr>
            <a:cxnSpLocks/>
            <a:stCxn id="54" idx="0"/>
            <a:endCxn id="48" idx="1"/>
          </p:cNvCxnSpPr>
          <p:nvPr/>
        </p:nvCxnSpPr>
        <p:spPr>
          <a:xfrm rot="16200000" flipH="1">
            <a:off x="3389701" y="2772754"/>
            <a:ext cx="134420" cy="1219620"/>
          </a:xfrm>
          <a:prstGeom prst="bentConnector4">
            <a:avLst>
              <a:gd name="adj1" fmla="val -170064"/>
              <a:gd name="adj2" fmla="val 71186"/>
            </a:avLst>
          </a:prstGeom>
          <a:ln w="76200">
            <a:solidFill>
              <a:srgbClr val="1F4E7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2AD84FE-1743-44BD-BD30-AC1861B86D05}"/>
              </a:ext>
            </a:extLst>
          </p:cNvPr>
          <p:cNvGrpSpPr/>
          <p:nvPr/>
        </p:nvGrpSpPr>
        <p:grpSpPr>
          <a:xfrm>
            <a:off x="4063974" y="3020744"/>
            <a:ext cx="1129946" cy="895255"/>
            <a:chOff x="7999330" y="4294266"/>
            <a:chExt cx="1850056" cy="1271214"/>
          </a:xfrm>
        </p:grpSpPr>
        <p:sp>
          <p:nvSpPr>
            <p:cNvPr id="47" name="Rounded Rectangle 168">
              <a:extLst>
                <a:ext uri="{FF2B5EF4-FFF2-40B4-BE49-F238E27FC236}">
                  <a16:creationId xmlns:a16="http://schemas.microsoft.com/office/drawing/2014/main" id="{3EDABE1C-93F9-4FBA-893D-BEB9B625BB30}"/>
                </a:ext>
              </a:extLst>
            </p:cNvPr>
            <p:cNvSpPr/>
            <p:nvPr/>
          </p:nvSpPr>
          <p:spPr>
            <a:xfrm>
              <a:off x="7999330" y="4294266"/>
              <a:ext cx="1837411" cy="1271214"/>
            </a:xfrm>
            <a:prstGeom prst="roundRect">
              <a:avLst>
                <a:gd name="adj" fmla="val 927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0F731CE-1BFB-42E7-9A59-AF7780EBF9E9}"/>
                </a:ext>
              </a:extLst>
            </p:cNvPr>
            <p:cNvSpPr/>
            <p:nvPr/>
          </p:nvSpPr>
          <p:spPr>
            <a:xfrm>
              <a:off x="8003828" y="4379034"/>
              <a:ext cx="1845558" cy="1048863"/>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a:t>
              </a:r>
            </a:p>
            <a:p>
              <a:pPr algn="ctr"/>
              <a:r>
                <a:rPr lang="en-US" sz="1050" dirty="0">
                  <a:solidFill>
                    <a:schemeClr val="bg1">
                      <a:lumMod val="95000"/>
                    </a:schemeClr>
                  </a:solidFill>
                  <a:latin typeface="Arial" panose="020B0604020202020204" pitchFamily="34" charset="0"/>
                  <a:cs typeface="Arial" panose="020B0604020202020204" pitchFamily="34" charset="0"/>
                </a:rPr>
                <a:t>Designing Learning and Innovation</a:t>
              </a:r>
            </a:p>
          </p:txBody>
        </p:sp>
      </p:grpSp>
      <p:sp>
        <p:nvSpPr>
          <p:cNvPr id="49" name="Rounded Rectangle 195">
            <a:extLst>
              <a:ext uri="{FF2B5EF4-FFF2-40B4-BE49-F238E27FC236}">
                <a16:creationId xmlns:a16="http://schemas.microsoft.com/office/drawing/2014/main" id="{74873E8F-FC9F-4F1E-8291-0AABDE467B26}"/>
              </a:ext>
            </a:extLst>
          </p:cNvPr>
          <p:cNvSpPr/>
          <p:nvPr/>
        </p:nvSpPr>
        <p:spPr>
          <a:xfrm>
            <a:off x="5421176" y="3018357"/>
            <a:ext cx="1129947" cy="924285"/>
          </a:xfrm>
          <a:prstGeom prst="roundRect">
            <a:avLst>
              <a:gd name="adj" fmla="val 927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50" name="Group 49">
            <a:extLst>
              <a:ext uri="{FF2B5EF4-FFF2-40B4-BE49-F238E27FC236}">
                <a16:creationId xmlns:a16="http://schemas.microsoft.com/office/drawing/2014/main" id="{B8C9A442-A432-4755-A4CB-C5CF5C2B9127}"/>
              </a:ext>
            </a:extLst>
          </p:cNvPr>
          <p:cNvGrpSpPr/>
          <p:nvPr/>
        </p:nvGrpSpPr>
        <p:grpSpPr>
          <a:xfrm>
            <a:off x="1049457" y="3325298"/>
            <a:ext cx="1048701" cy="1435622"/>
            <a:chOff x="4660327" y="3967254"/>
            <a:chExt cx="1864357" cy="1961405"/>
          </a:xfrm>
        </p:grpSpPr>
        <p:sp>
          <p:nvSpPr>
            <p:cNvPr id="51" name="Rounded Rectangle 215">
              <a:extLst>
                <a:ext uri="{FF2B5EF4-FFF2-40B4-BE49-F238E27FC236}">
                  <a16:creationId xmlns:a16="http://schemas.microsoft.com/office/drawing/2014/main" id="{474E2145-9151-4D18-8536-2175AC94D67F}"/>
                </a:ext>
              </a:extLst>
            </p:cNvPr>
            <p:cNvSpPr/>
            <p:nvPr/>
          </p:nvSpPr>
          <p:spPr>
            <a:xfrm>
              <a:off x="4660327" y="3967254"/>
              <a:ext cx="1837411" cy="1961405"/>
            </a:xfrm>
            <a:prstGeom prst="roundRect">
              <a:avLst>
                <a:gd name="adj" fmla="val 927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 name="Rectangle 51">
              <a:extLst>
                <a:ext uri="{FF2B5EF4-FFF2-40B4-BE49-F238E27FC236}">
                  <a16:creationId xmlns:a16="http://schemas.microsoft.com/office/drawing/2014/main" id="{8126E28B-0FE2-4DFF-9D07-C4D4DEC39160}"/>
                </a:ext>
              </a:extLst>
            </p:cNvPr>
            <p:cNvSpPr/>
            <p:nvPr/>
          </p:nvSpPr>
          <p:spPr>
            <a:xfrm>
              <a:off x="4679125" y="4133748"/>
              <a:ext cx="1845559" cy="1671475"/>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Leading Learning, Innovation and Change Across Boundaries</a:t>
              </a:r>
            </a:p>
          </p:txBody>
        </p:sp>
      </p:grpSp>
      <p:grpSp>
        <p:nvGrpSpPr>
          <p:cNvPr id="53" name="Group 52">
            <a:extLst>
              <a:ext uri="{FF2B5EF4-FFF2-40B4-BE49-F238E27FC236}">
                <a16:creationId xmlns:a16="http://schemas.microsoft.com/office/drawing/2014/main" id="{F584B43A-511D-4F02-864C-612B3962895F}"/>
              </a:ext>
            </a:extLst>
          </p:cNvPr>
          <p:cNvGrpSpPr/>
          <p:nvPr/>
        </p:nvGrpSpPr>
        <p:grpSpPr>
          <a:xfrm>
            <a:off x="2301799" y="3315354"/>
            <a:ext cx="1092389" cy="1429808"/>
            <a:chOff x="3582214" y="3983140"/>
            <a:chExt cx="1942025" cy="1953462"/>
          </a:xfrm>
        </p:grpSpPr>
        <p:sp>
          <p:nvSpPr>
            <p:cNvPr id="54" name="Rounded Rectangle 240">
              <a:extLst>
                <a:ext uri="{FF2B5EF4-FFF2-40B4-BE49-F238E27FC236}">
                  <a16:creationId xmlns:a16="http://schemas.microsoft.com/office/drawing/2014/main" id="{8A3E7ED0-E5A1-419A-A2C9-2B9EF7CEB500}"/>
                </a:ext>
              </a:extLst>
            </p:cNvPr>
            <p:cNvSpPr/>
            <p:nvPr/>
          </p:nvSpPr>
          <p:spPr>
            <a:xfrm>
              <a:off x="3632934" y="3983140"/>
              <a:ext cx="1837412" cy="1953462"/>
            </a:xfrm>
            <a:prstGeom prst="roundRect">
              <a:avLst>
                <a:gd name="adj" fmla="val 927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11"/>
                </a:lnSpc>
              </a:pPr>
              <a:endParaRPr lang="en-US" sz="900" dirty="0"/>
            </a:p>
          </p:txBody>
        </p:sp>
        <p:sp>
          <p:nvSpPr>
            <p:cNvPr id="55" name="Rectangle 54">
              <a:extLst>
                <a:ext uri="{FF2B5EF4-FFF2-40B4-BE49-F238E27FC236}">
                  <a16:creationId xmlns:a16="http://schemas.microsoft.com/office/drawing/2014/main" id="{678DD6BA-17AD-4811-A0A2-A5DD5F4C8BC0}"/>
                </a:ext>
              </a:extLst>
            </p:cNvPr>
            <p:cNvSpPr/>
            <p:nvPr/>
          </p:nvSpPr>
          <p:spPr>
            <a:xfrm>
              <a:off x="3582214" y="4212927"/>
              <a:ext cx="1942025" cy="1450714"/>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Implementing &amp; Evaluating Innovation, Change &amp; Learning</a:t>
              </a:r>
            </a:p>
          </p:txBody>
        </p:sp>
      </p:grpSp>
      <p:grpSp>
        <p:nvGrpSpPr>
          <p:cNvPr id="56" name="Group 55">
            <a:extLst>
              <a:ext uri="{FF2B5EF4-FFF2-40B4-BE49-F238E27FC236}">
                <a16:creationId xmlns:a16="http://schemas.microsoft.com/office/drawing/2014/main" id="{56E11EB9-5AED-438C-9FCE-120355B83589}"/>
              </a:ext>
            </a:extLst>
          </p:cNvPr>
          <p:cNvGrpSpPr/>
          <p:nvPr/>
        </p:nvGrpSpPr>
        <p:grpSpPr>
          <a:xfrm>
            <a:off x="4063974" y="4013026"/>
            <a:ext cx="1104244" cy="953250"/>
            <a:chOff x="1330288" y="2515696"/>
            <a:chExt cx="1864609" cy="1406219"/>
          </a:xfrm>
        </p:grpSpPr>
        <p:sp>
          <p:nvSpPr>
            <p:cNvPr id="57" name="Rounded Rectangle 168">
              <a:extLst>
                <a:ext uri="{FF2B5EF4-FFF2-40B4-BE49-F238E27FC236}">
                  <a16:creationId xmlns:a16="http://schemas.microsoft.com/office/drawing/2014/main" id="{F63DB47B-73A5-49FB-8660-46F81C45FF37}"/>
                </a:ext>
              </a:extLst>
            </p:cNvPr>
            <p:cNvSpPr/>
            <p:nvPr/>
          </p:nvSpPr>
          <p:spPr>
            <a:xfrm>
              <a:off x="1357486" y="2515696"/>
              <a:ext cx="1837411" cy="1271213"/>
            </a:xfrm>
            <a:prstGeom prst="roundRect">
              <a:avLst>
                <a:gd name="adj" fmla="val 150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9" name="Rectangle 58">
              <a:extLst>
                <a:ext uri="{FF2B5EF4-FFF2-40B4-BE49-F238E27FC236}">
                  <a16:creationId xmlns:a16="http://schemas.microsoft.com/office/drawing/2014/main" id="{BEF66092-A0E2-44B0-8F47-9845C43B3CAE}"/>
                </a:ext>
              </a:extLst>
            </p:cNvPr>
            <p:cNvSpPr/>
            <p:nvPr/>
          </p:nvSpPr>
          <p:spPr>
            <a:xfrm>
              <a:off x="1330288" y="2593887"/>
              <a:ext cx="1845558" cy="1328028"/>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Innovative Approaches to Adult Learning</a:t>
              </a:r>
            </a:p>
          </p:txBody>
        </p:sp>
      </p:grpSp>
      <p:sp>
        <p:nvSpPr>
          <p:cNvPr id="60" name="Rounded Rectangle 239">
            <a:extLst>
              <a:ext uri="{FF2B5EF4-FFF2-40B4-BE49-F238E27FC236}">
                <a16:creationId xmlns:a16="http://schemas.microsoft.com/office/drawing/2014/main" id="{314E241B-0388-4EAF-BC68-AA6F235557EA}"/>
              </a:ext>
            </a:extLst>
          </p:cNvPr>
          <p:cNvSpPr/>
          <p:nvPr/>
        </p:nvSpPr>
        <p:spPr>
          <a:xfrm>
            <a:off x="4080081" y="2332677"/>
            <a:ext cx="2494753" cy="532526"/>
          </a:xfrm>
          <a:prstGeom prst="roundRect">
            <a:avLst>
              <a:gd name="adj" fmla="val 40306"/>
            </a:avLst>
          </a:prstGeom>
          <a:solidFill>
            <a:srgbClr val="1F4E79"/>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latin typeface="Arial" panose="020B0604020202020204" pitchFamily="34" charset="0"/>
                <a:cs typeface="Arial" panose="020B0604020202020204" pitchFamily="34" charset="0"/>
              </a:rPr>
              <a:t>Learning, Innovation and Enterprise Leadership Track</a:t>
            </a:r>
          </a:p>
        </p:txBody>
      </p:sp>
      <p:cxnSp>
        <p:nvCxnSpPr>
          <p:cNvPr id="61" name="Connector: Elbow 60">
            <a:extLst>
              <a:ext uri="{FF2B5EF4-FFF2-40B4-BE49-F238E27FC236}">
                <a16:creationId xmlns:a16="http://schemas.microsoft.com/office/drawing/2014/main" id="{99398430-DAE0-42D0-B2E0-7DBB56E6B66B}"/>
              </a:ext>
            </a:extLst>
          </p:cNvPr>
          <p:cNvCxnSpPr>
            <a:cxnSpLocks/>
            <a:stCxn id="47" idx="3"/>
            <a:endCxn id="49" idx="1"/>
          </p:cNvCxnSpPr>
          <p:nvPr/>
        </p:nvCxnSpPr>
        <p:spPr>
          <a:xfrm>
            <a:off x="5186197" y="3468372"/>
            <a:ext cx="234979" cy="12128"/>
          </a:xfrm>
          <a:prstGeom prst="bentConnector3">
            <a:avLst>
              <a:gd name="adj1" fmla="val 50000"/>
            </a:avLst>
          </a:prstGeom>
          <a:ln w="76200">
            <a:solidFill>
              <a:srgbClr val="1F4E7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3F87DBA-4B3A-4986-9AAA-4B40A0392CAB}"/>
              </a:ext>
            </a:extLst>
          </p:cNvPr>
          <p:cNvCxnSpPr>
            <a:cxnSpLocks/>
            <a:stCxn id="57" idx="3"/>
            <a:endCxn id="78" idx="1"/>
          </p:cNvCxnSpPr>
          <p:nvPr/>
        </p:nvCxnSpPr>
        <p:spPr>
          <a:xfrm>
            <a:off x="5168218" y="4443892"/>
            <a:ext cx="264627" cy="33912"/>
          </a:xfrm>
          <a:prstGeom prst="line">
            <a:avLst/>
          </a:prstGeom>
          <a:ln w="76200">
            <a:solidFill>
              <a:srgbClr val="ED7D3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466A0EB-4453-45F6-A78C-934B5C2B563E}"/>
              </a:ext>
            </a:extLst>
          </p:cNvPr>
          <p:cNvCxnSpPr>
            <a:cxnSpLocks/>
            <a:stCxn id="54" idx="1"/>
            <a:endCxn id="51" idx="3"/>
          </p:cNvCxnSpPr>
          <p:nvPr/>
        </p:nvCxnSpPr>
        <p:spPr>
          <a:xfrm flipH="1">
            <a:off x="2083001" y="4030258"/>
            <a:ext cx="247328" cy="12851"/>
          </a:xfrm>
          <a:prstGeom prst="line">
            <a:avLst/>
          </a:prstGeom>
          <a:ln w="76200">
            <a:solidFill>
              <a:schemeClr val="accent6">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AA2EF669-AC5E-4B1C-823D-6A8F494BEE0B}"/>
              </a:ext>
            </a:extLst>
          </p:cNvPr>
          <p:cNvCxnSpPr>
            <a:cxnSpLocks/>
            <a:stCxn id="49" idx="3"/>
          </p:cNvCxnSpPr>
          <p:nvPr/>
        </p:nvCxnSpPr>
        <p:spPr>
          <a:xfrm>
            <a:off x="6551123" y="3480500"/>
            <a:ext cx="410365" cy="77765"/>
          </a:xfrm>
          <a:prstGeom prst="bentConnector3">
            <a:avLst>
              <a:gd name="adj1" fmla="val 50000"/>
            </a:avLst>
          </a:prstGeom>
          <a:ln w="76200">
            <a:solidFill>
              <a:srgbClr val="1F4E7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A799E56C-B0BA-4E0A-A672-66D05C4BD8BA}"/>
              </a:ext>
            </a:extLst>
          </p:cNvPr>
          <p:cNvCxnSpPr>
            <a:cxnSpLocks/>
            <a:stCxn id="78" idx="3"/>
          </p:cNvCxnSpPr>
          <p:nvPr/>
        </p:nvCxnSpPr>
        <p:spPr>
          <a:xfrm flipV="1">
            <a:off x="6551123" y="4253654"/>
            <a:ext cx="418566" cy="224150"/>
          </a:xfrm>
          <a:prstGeom prst="bentConnector3">
            <a:avLst>
              <a:gd name="adj1" fmla="val 50000"/>
            </a:avLst>
          </a:prstGeom>
          <a:ln w="76200">
            <a:solidFill>
              <a:srgbClr val="ED7D3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ounded Rectangle 267">
            <a:extLst>
              <a:ext uri="{FF2B5EF4-FFF2-40B4-BE49-F238E27FC236}">
                <a16:creationId xmlns:a16="http://schemas.microsoft.com/office/drawing/2014/main" id="{EF4CC319-CF8B-412E-B51F-DD01C1408A6F}"/>
              </a:ext>
            </a:extLst>
          </p:cNvPr>
          <p:cNvSpPr/>
          <p:nvPr/>
        </p:nvSpPr>
        <p:spPr>
          <a:xfrm>
            <a:off x="7029715" y="2942681"/>
            <a:ext cx="1750205" cy="1808836"/>
          </a:xfrm>
          <a:prstGeom prst="roundRect">
            <a:avLst>
              <a:gd name="adj" fmla="val 105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Master in Boundary-Crossing Learning and Leadership</a:t>
            </a:r>
          </a:p>
          <a:p>
            <a:pPr algn="ctr"/>
            <a:r>
              <a:rPr lang="en-US" sz="1200" b="1" dirty="0">
                <a:latin typeface="Arial" panose="020B0604020202020204" pitchFamily="34" charset="0"/>
                <a:cs typeface="Arial" panose="020B0604020202020204" pitchFamily="34" charset="0"/>
              </a:rPr>
              <a:t>(MBX)</a:t>
            </a:r>
          </a:p>
        </p:txBody>
      </p:sp>
      <p:sp>
        <p:nvSpPr>
          <p:cNvPr id="68" name="Rounded Rectangle 239">
            <a:extLst>
              <a:ext uri="{FF2B5EF4-FFF2-40B4-BE49-F238E27FC236}">
                <a16:creationId xmlns:a16="http://schemas.microsoft.com/office/drawing/2014/main" id="{5024739F-2D67-40B3-821C-5D1BB7D1D3DE}"/>
              </a:ext>
            </a:extLst>
          </p:cNvPr>
          <p:cNvSpPr/>
          <p:nvPr/>
        </p:nvSpPr>
        <p:spPr>
          <a:xfrm>
            <a:off x="4041361" y="4988292"/>
            <a:ext cx="2545069" cy="507301"/>
          </a:xfrm>
          <a:prstGeom prst="roundRect">
            <a:avLst>
              <a:gd name="adj" fmla="val 40306"/>
            </a:avLst>
          </a:prstGeom>
          <a:solidFill>
            <a:schemeClr val="accent2"/>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41"/>
              </a:lnSpc>
            </a:pPr>
            <a:endParaRPr lang="en-US" sz="1050" b="1" i="1" dirty="0">
              <a:solidFill>
                <a:schemeClr val="bg1"/>
              </a:solidFill>
              <a:latin typeface="Arial" panose="020B0604020202020204" pitchFamily="34" charset="0"/>
              <a:cs typeface="Arial" panose="020B0604020202020204" pitchFamily="34" charset="0"/>
            </a:endParaRPr>
          </a:p>
          <a:p>
            <a:pPr algn="ctr">
              <a:lnSpc>
                <a:spcPts val="641"/>
              </a:lnSpc>
            </a:pPr>
            <a:r>
              <a:rPr lang="en-US" sz="1050" b="1" i="1" dirty="0">
                <a:solidFill>
                  <a:schemeClr val="bg1"/>
                </a:solidFill>
                <a:latin typeface="Arial" panose="020B0604020202020204" pitchFamily="34" charset="0"/>
                <a:cs typeface="Arial" panose="020B0604020202020204" pitchFamily="34" charset="0"/>
              </a:rPr>
              <a:t>Adult Learning Track</a:t>
            </a:r>
          </a:p>
          <a:p>
            <a:pPr algn="ctr">
              <a:lnSpc>
                <a:spcPts val="641"/>
              </a:lnSpc>
            </a:pPr>
            <a:endParaRPr lang="en-US" sz="788" dirty="0">
              <a:solidFill>
                <a:schemeClr val="bg2">
                  <a:lumMod val="90000"/>
                </a:schemeClr>
              </a:solidFill>
              <a:latin typeface="Arial Rounded MT Bold" panose="020F0704030504030204" pitchFamily="34" charset="0"/>
            </a:endParaRPr>
          </a:p>
        </p:txBody>
      </p:sp>
      <p:sp>
        <p:nvSpPr>
          <p:cNvPr id="69" name="Right Brace 68">
            <a:extLst>
              <a:ext uri="{FF2B5EF4-FFF2-40B4-BE49-F238E27FC236}">
                <a16:creationId xmlns:a16="http://schemas.microsoft.com/office/drawing/2014/main" id="{E15021CF-141D-48E9-9E8C-86E2CD9E5ECD}"/>
              </a:ext>
            </a:extLst>
          </p:cNvPr>
          <p:cNvSpPr/>
          <p:nvPr/>
        </p:nvSpPr>
        <p:spPr>
          <a:xfrm rot="5400000">
            <a:off x="4500700" y="1949134"/>
            <a:ext cx="359546" cy="8198895"/>
          </a:xfrm>
          <a:prstGeom prst="rightBrace">
            <a:avLst>
              <a:gd name="adj1" fmla="val 31482"/>
              <a:gd name="adj2" fmla="val 49790"/>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G" sz="1350"/>
          </a:p>
        </p:txBody>
      </p:sp>
      <p:sp>
        <p:nvSpPr>
          <p:cNvPr id="70" name="TextBox 69">
            <a:extLst>
              <a:ext uri="{FF2B5EF4-FFF2-40B4-BE49-F238E27FC236}">
                <a16:creationId xmlns:a16="http://schemas.microsoft.com/office/drawing/2014/main" id="{87CE4DF5-5398-49B1-988D-F393DB50B49C}"/>
              </a:ext>
            </a:extLst>
          </p:cNvPr>
          <p:cNvSpPr txBox="1"/>
          <p:nvPr/>
        </p:nvSpPr>
        <p:spPr>
          <a:xfrm>
            <a:off x="4139063" y="6339337"/>
            <a:ext cx="1178662" cy="209270"/>
          </a:xfrm>
          <a:prstGeom prst="rect">
            <a:avLst/>
          </a:prstGeom>
        </p:spPr>
        <p:txBody>
          <a:bodyPr vert="horz" wrap="square" lIns="0" tIns="0" rIns="0" bIns="0" rtlCol="0" anchor="t" anchorCtr="0">
            <a:noAutofit/>
          </a:bodyPr>
          <a:lstStyle/>
          <a:p>
            <a:r>
              <a:rPr lang="en-SG" sz="1350" b="1" dirty="0">
                <a:solidFill>
                  <a:srgbClr val="000000"/>
                </a:solidFill>
              </a:rPr>
              <a:t>Total: 60 cu</a:t>
            </a:r>
          </a:p>
        </p:txBody>
      </p:sp>
      <p:sp>
        <p:nvSpPr>
          <p:cNvPr id="71" name="TextBox 70">
            <a:extLst>
              <a:ext uri="{FF2B5EF4-FFF2-40B4-BE49-F238E27FC236}">
                <a16:creationId xmlns:a16="http://schemas.microsoft.com/office/drawing/2014/main" id="{0B3D0DAB-AE55-4D53-AD08-7E3B66C3474B}"/>
              </a:ext>
            </a:extLst>
          </p:cNvPr>
          <p:cNvSpPr txBox="1"/>
          <p:nvPr/>
        </p:nvSpPr>
        <p:spPr>
          <a:xfrm>
            <a:off x="1958899" y="1350504"/>
            <a:ext cx="685800" cy="685800"/>
          </a:xfrm>
          <a:prstGeom prst="rect">
            <a:avLst/>
          </a:prstGeom>
        </p:spPr>
        <p:txBody>
          <a:bodyPr vert="horz" wrap="none" lIns="0" tIns="0" rIns="0" bIns="0" rtlCol="0" anchor="t" anchorCtr="0">
            <a:noAutofit/>
          </a:bodyPr>
          <a:lstStyle/>
          <a:p>
            <a:pPr algn="ctr"/>
            <a:r>
              <a:rPr lang="en-SG" sz="1350" b="1" dirty="0">
                <a:solidFill>
                  <a:srgbClr val="000000"/>
                </a:solidFill>
              </a:rPr>
              <a:t>Compulsory GCs </a:t>
            </a:r>
            <a:br>
              <a:rPr lang="en-SG" sz="1350" b="1" dirty="0">
                <a:solidFill>
                  <a:srgbClr val="000000"/>
                </a:solidFill>
              </a:rPr>
            </a:br>
            <a:r>
              <a:rPr lang="en-SG" sz="1350" b="1" dirty="0">
                <a:solidFill>
                  <a:srgbClr val="000000"/>
                </a:solidFill>
              </a:rPr>
              <a:t>(30 cu)</a:t>
            </a:r>
          </a:p>
        </p:txBody>
      </p:sp>
      <p:sp>
        <p:nvSpPr>
          <p:cNvPr id="72" name="TextBox 71">
            <a:extLst>
              <a:ext uri="{FF2B5EF4-FFF2-40B4-BE49-F238E27FC236}">
                <a16:creationId xmlns:a16="http://schemas.microsoft.com/office/drawing/2014/main" id="{5D345CEB-09F2-45D7-AF00-7A7A34332D85}"/>
              </a:ext>
            </a:extLst>
          </p:cNvPr>
          <p:cNvSpPr txBox="1"/>
          <p:nvPr/>
        </p:nvSpPr>
        <p:spPr>
          <a:xfrm>
            <a:off x="5153701" y="1393521"/>
            <a:ext cx="685800" cy="1029903"/>
          </a:xfrm>
          <a:prstGeom prst="rect">
            <a:avLst/>
          </a:prstGeom>
        </p:spPr>
        <p:txBody>
          <a:bodyPr vert="horz" wrap="none" lIns="0" tIns="0" rIns="0" bIns="0" rtlCol="0" anchor="t" anchorCtr="0">
            <a:noAutofit/>
          </a:bodyPr>
          <a:lstStyle/>
          <a:p>
            <a:pPr algn="ctr"/>
            <a:r>
              <a:rPr lang="en-SG" sz="1350" b="1" dirty="0">
                <a:solidFill>
                  <a:srgbClr val="000000"/>
                </a:solidFill>
              </a:rPr>
              <a:t>Elective GCs (Select 1 track)</a:t>
            </a:r>
            <a:br>
              <a:rPr lang="en-SG" sz="1350" b="1" dirty="0">
                <a:solidFill>
                  <a:srgbClr val="000000"/>
                </a:solidFill>
              </a:rPr>
            </a:br>
            <a:r>
              <a:rPr lang="en-SG" sz="1350" b="1" dirty="0">
                <a:solidFill>
                  <a:srgbClr val="000000"/>
                </a:solidFill>
              </a:rPr>
              <a:t>(30 cu)</a:t>
            </a:r>
          </a:p>
        </p:txBody>
      </p:sp>
      <p:sp>
        <p:nvSpPr>
          <p:cNvPr id="73" name="Arrow: Down 72">
            <a:extLst>
              <a:ext uri="{FF2B5EF4-FFF2-40B4-BE49-F238E27FC236}">
                <a16:creationId xmlns:a16="http://schemas.microsoft.com/office/drawing/2014/main" id="{D0EEC1BF-7591-462D-91C2-4501D36467FC}"/>
              </a:ext>
            </a:extLst>
          </p:cNvPr>
          <p:cNvSpPr/>
          <p:nvPr/>
        </p:nvSpPr>
        <p:spPr>
          <a:xfrm>
            <a:off x="2091425" y="1999667"/>
            <a:ext cx="268678" cy="348667"/>
          </a:xfrm>
          <a:prstGeom prst="down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1350"/>
          </a:p>
        </p:txBody>
      </p:sp>
      <p:sp>
        <p:nvSpPr>
          <p:cNvPr id="75" name="Arrow: Down 74">
            <a:extLst>
              <a:ext uri="{FF2B5EF4-FFF2-40B4-BE49-F238E27FC236}">
                <a16:creationId xmlns:a16="http://schemas.microsoft.com/office/drawing/2014/main" id="{565EFB3D-B6FA-40EB-BFCA-3D74A08E33B0}"/>
              </a:ext>
            </a:extLst>
          </p:cNvPr>
          <p:cNvSpPr/>
          <p:nvPr/>
        </p:nvSpPr>
        <p:spPr>
          <a:xfrm>
            <a:off x="5252725" y="1815073"/>
            <a:ext cx="268678" cy="348667"/>
          </a:xfrm>
          <a:prstGeom prst="down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1350" dirty="0"/>
          </a:p>
        </p:txBody>
      </p:sp>
      <p:sp>
        <p:nvSpPr>
          <p:cNvPr id="76" name="Rectangle 75">
            <a:extLst>
              <a:ext uri="{FF2B5EF4-FFF2-40B4-BE49-F238E27FC236}">
                <a16:creationId xmlns:a16="http://schemas.microsoft.com/office/drawing/2014/main" id="{01F7D4CF-DC54-4A80-96E6-34E2FE971FC8}"/>
              </a:ext>
            </a:extLst>
          </p:cNvPr>
          <p:cNvSpPr/>
          <p:nvPr/>
        </p:nvSpPr>
        <p:spPr>
          <a:xfrm>
            <a:off x="5387064" y="3116049"/>
            <a:ext cx="1129946" cy="738664"/>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Organisational Innovation and Change</a:t>
            </a:r>
          </a:p>
        </p:txBody>
      </p:sp>
      <p:grpSp>
        <p:nvGrpSpPr>
          <p:cNvPr id="77" name="Group 76">
            <a:extLst>
              <a:ext uri="{FF2B5EF4-FFF2-40B4-BE49-F238E27FC236}">
                <a16:creationId xmlns:a16="http://schemas.microsoft.com/office/drawing/2014/main" id="{64D5F743-BABA-4FAA-9A75-6D648AF3BBC8}"/>
              </a:ext>
            </a:extLst>
          </p:cNvPr>
          <p:cNvGrpSpPr/>
          <p:nvPr/>
        </p:nvGrpSpPr>
        <p:grpSpPr>
          <a:xfrm>
            <a:off x="5421177" y="4043109"/>
            <a:ext cx="1129946" cy="869389"/>
            <a:chOff x="5250419" y="4076376"/>
            <a:chExt cx="1044328" cy="869389"/>
          </a:xfrm>
        </p:grpSpPr>
        <p:sp>
          <p:nvSpPr>
            <p:cNvPr id="78" name="Rounded Rectangle 168">
              <a:extLst>
                <a:ext uri="{FF2B5EF4-FFF2-40B4-BE49-F238E27FC236}">
                  <a16:creationId xmlns:a16="http://schemas.microsoft.com/office/drawing/2014/main" id="{9B0B1DCB-0333-4771-A7E9-F5F1625D2667}"/>
                </a:ext>
              </a:extLst>
            </p:cNvPr>
            <p:cNvSpPr/>
            <p:nvPr/>
          </p:nvSpPr>
          <p:spPr>
            <a:xfrm>
              <a:off x="5261203" y="4076376"/>
              <a:ext cx="1033544" cy="869389"/>
            </a:xfrm>
            <a:prstGeom prst="roundRect">
              <a:avLst>
                <a:gd name="adj" fmla="val 150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9" name="Rectangle 78">
              <a:extLst>
                <a:ext uri="{FF2B5EF4-FFF2-40B4-BE49-F238E27FC236}">
                  <a16:creationId xmlns:a16="http://schemas.microsoft.com/office/drawing/2014/main" id="{2DB8EC8F-6FAC-433A-A0E6-8DB12C41140E}"/>
                </a:ext>
              </a:extLst>
            </p:cNvPr>
            <p:cNvSpPr/>
            <p:nvPr/>
          </p:nvSpPr>
          <p:spPr>
            <a:xfrm>
              <a:off x="5250419" y="4156740"/>
              <a:ext cx="1038128" cy="738664"/>
            </a:xfrm>
            <a:prstGeom prst="rect">
              <a:avLst/>
            </a:prstGeom>
          </p:spPr>
          <p:txBody>
            <a:bodyPr wrap="square">
              <a:spAutoFit/>
            </a:bodyPr>
            <a:lstStyle/>
            <a:p>
              <a:pPr algn="ctr"/>
              <a:r>
                <a:rPr lang="en-US" sz="1050" dirty="0">
                  <a:solidFill>
                    <a:schemeClr val="bg1">
                      <a:lumMod val="95000"/>
                    </a:schemeClr>
                  </a:solidFill>
                  <a:latin typeface="Arial" panose="020B0604020202020204" pitchFamily="34" charset="0"/>
                  <a:cs typeface="Arial" panose="020B0604020202020204" pitchFamily="34" charset="0"/>
                </a:rPr>
                <a:t>GC in Designing Learning for </a:t>
              </a:r>
              <a:r>
                <a:rPr lang="en-US" sz="1050" dirty="0" err="1">
                  <a:solidFill>
                    <a:schemeClr val="bg1">
                      <a:lumMod val="95000"/>
                    </a:schemeClr>
                  </a:solidFill>
                  <a:latin typeface="Arial" panose="020B0604020202020204" pitchFamily="34" charset="0"/>
                  <a:cs typeface="Arial" panose="020B0604020202020204" pitchFamily="34" charset="0"/>
                </a:rPr>
                <a:t>Programmes</a:t>
              </a:r>
              <a:endParaRPr lang="en-US" sz="1050" b="1" dirty="0">
                <a:solidFill>
                  <a:schemeClr val="bg1">
                    <a:lumMod val="95000"/>
                  </a:schemeClr>
                </a:solidFill>
                <a:latin typeface="Arial" panose="020B0604020202020204" pitchFamily="34" charset="0"/>
                <a:cs typeface="Arial" panose="020B0604020202020204" pitchFamily="34" charset="0"/>
              </a:endParaRPr>
            </a:p>
          </p:txBody>
        </p:sp>
      </p:grpSp>
      <p:sp>
        <p:nvSpPr>
          <p:cNvPr id="80" name="Rectangle 79">
            <a:extLst>
              <a:ext uri="{FF2B5EF4-FFF2-40B4-BE49-F238E27FC236}">
                <a16:creationId xmlns:a16="http://schemas.microsoft.com/office/drawing/2014/main" id="{32AC745A-3E12-4FE2-A9C4-133814657AEF}"/>
              </a:ext>
            </a:extLst>
          </p:cNvPr>
          <p:cNvSpPr/>
          <p:nvPr/>
        </p:nvSpPr>
        <p:spPr>
          <a:xfrm>
            <a:off x="917450" y="2424997"/>
            <a:ext cx="2545069" cy="31115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5" name="Oval 4">
            <a:extLst>
              <a:ext uri="{FF2B5EF4-FFF2-40B4-BE49-F238E27FC236}">
                <a16:creationId xmlns:a16="http://schemas.microsoft.com/office/drawing/2014/main" id="{6AF6339C-EE02-468F-9843-6B54A7366348}"/>
              </a:ext>
            </a:extLst>
          </p:cNvPr>
          <p:cNvSpPr/>
          <p:nvPr/>
        </p:nvSpPr>
        <p:spPr>
          <a:xfrm>
            <a:off x="3658728" y="2144820"/>
            <a:ext cx="3162633" cy="1930817"/>
          </a:xfrm>
          <a:prstGeom prst="ellipse">
            <a:avLst/>
          </a:prstGeom>
          <a:noFill/>
          <a:ln w="381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a:p>
        </p:txBody>
      </p:sp>
      <p:sp>
        <p:nvSpPr>
          <p:cNvPr id="83" name="Oval 82">
            <a:extLst>
              <a:ext uri="{FF2B5EF4-FFF2-40B4-BE49-F238E27FC236}">
                <a16:creationId xmlns:a16="http://schemas.microsoft.com/office/drawing/2014/main" id="{29AC7E10-21CE-48A8-BF71-A301EA23FD61}"/>
              </a:ext>
            </a:extLst>
          </p:cNvPr>
          <p:cNvSpPr/>
          <p:nvPr/>
        </p:nvSpPr>
        <p:spPr>
          <a:xfrm>
            <a:off x="3666160" y="3847815"/>
            <a:ext cx="3162633" cy="1930817"/>
          </a:xfrm>
          <a:prstGeom prst="ellipse">
            <a:avLst/>
          </a:prstGeom>
          <a:noFill/>
          <a:ln w="381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827875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1000"/>
                                        <p:tgtEl>
                                          <p:spTgt spid="83"/>
                                        </p:tgtEl>
                                      </p:cBhvr>
                                    </p:animEffect>
                                    <p:anim calcmode="lin" valueType="num">
                                      <p:cBhvr>
                                        <p:cTn id="22" dur="1000" fill="hold"/>
                                        <p:tgtEl>
                                          <p:spTgt spid="83"/>
                                        </p:tgtEl>
                                        <p:attrNameLst>
                                          <p:attrName>ppt_x</p:attrName>
                                        </p:attrNameLst>
                                      </p:cBhvr>
                                      <p:tavLst>
                                        <p:tav tm="0">
                                          <p:val>
                                            <p:strVal val="#ppt_x"/>
                                          </p:val>
                                        </p:tav>
                                        <p:tav tm="100000">
                                          <p:val>
                                            <p:strVal val="#ppt_x"/>
                                          </p:val>
                                        </p:tav>
                                      </p:tavLst>
                                    </p:anim>
                                    <p:anim calcmode="lin" valueType="num">
                                      <p:cBhvr>
                                        <p:cTn id="23"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5"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7090C0A9-3029-48A3-843C-E0BCBB7F9FD5}"/>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400" b="1" dirty="0">
                <a:solidFill>
                  <a:schemeClr val="bg1"/>
                </a:solidFill>
              </a:rPr>
              <a:t>Learning, Innovation and Enterprise Leadership Track</a:t>
            </a:r>
          </a:p>
        </p:txBody>
      </p:sp>
      <p:sp>
        <p:nvSpPr>
          <p:cNvPr id="13" name="Rounded Rectangle 168">
            <a:extLst>
              <a:ext uri="{FF2B5EF4-FFF2-40B4-BE49-F238E27FC236}">
                <a16:creationId xmlns:a16="http://schemas.microsoft.com/office/drawing/2014/main" id="{2C3B40EF-BF77-458C-844A-E29E2A412FF5}"/>
              </a:ext>
            </a:extLst>
          </p:cNvPr>
          <p:cNvSpPr/>
          <p:nvPr/>
        </p:nvSpPr>
        <p:spPr>
          <a:xfrm>
            <a:off x="2937741" y="1480426"/>
            <a:ext cx="1378058" cy="1193673"/>
          </a:xfrm>
          <a:prstGeom prst="roundRect">
            <a:avLst>
              <a:gd name="adj" fmla="val 927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5" name="Group 14">
            <a:extLst>
              <a:ext uri="{FF2B5EF4-FFF2-40B4-BE49-F238E27FC236}">
                <a16:creationId xmlns:a16="http://schemas.microsoft.com/office/drawing/2014/main" id="{D8A41A77-FE23-4A8D-8745-A14CDAB635D4}"/>
              </a:ext>
            </a:extLst>
          </p:cNvPr>
          <p:cNvGrpSpPr/>
          <p:nvPr/>
        </p:nvGrpSpPr>
        <p:grpSpPr>
          <a:xfrm>
            <a:off x="4631634" y="1479737"/>
            <a:ext cx="1387004" cy="1185187"/>
            <a:chOff x="9007779" y="5315807"/>
            <a:chExt cx="1849338" cy="1271214"/>
          </a:xfrm>
        </p:grpSpPr>
        <p:sp>
          <p:nvSpPr>
            <p:cNvPr id="16" name="Rounded Rectangle 195">
              <a:extLst>
                <a:ext uri="{FF2B5EF4-FFF2-40B4-BE49-F238E27FC236}">
                  <a16:creationId xmlns:a16="http://schemas.microsoft.com/office/drawing/2014/main" id="{6742F32F-DA22-4E4F-9354-40EDF81F941D}"/>
                </a:ext>
              </a:extLst>
            </p:cNvPr>
            <p:cNvSpPr/>
            <p:nvPr/>
          </p:nvSpPr>
          <p:spPr>
            <a:xfrm>
              <a:off x="9007779" y="5315807"/>
              <a:ext cx="1837411" cy="1271214"/>
            </a:xfrm>
            <a:prstGeom prst="roundRect">
              <a:avLst>
                <a:gd name="adj" fmla="val 927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Rectangle 16">
              <a:extLst>
                <a:ext uri="{FF2B5EF4-FFF2-40B4-BE49-F238E27FC236}">
                  <a16:creationId xmlns:a16="http://schemas.microsoft.com/office/drawing/2014/main" id="{2A66A86D-0AA1-4F65-9017-09A837B586F3}"/>
                </a:ext>
              </a:extLst>
            </p:cNvPr>
            <p:cNvSpPr/>
            <p:nvPr/>
          </p:nvSpPr>
          <p:spPr>
            <a:xfrm>
              <a:off x="9011559" y="5608570"/>
              <a:ext cx="1845558" cy="708582"/>
            </a:xfrm>
            <a:prstGeom prst="rect">
              <a:avLst/>
            </a:prstGeom>
          </p:spPr>
          <p:txBody>
            <a:bodyPr wrap="square">
              <a:spAutoFit/>
            </a:bodyPr>
            <a:lstStyle/>
            <a:p>
              <a:pPr algn="ctr">
                <a:lnSpc>
                  <a:spcPts val="1140"/>
                </a:lnSpc>
              </a:pPr>
              <a:r>
                <a:rPr lang="en-US" sz="1400" dirty="0">
                  <a:solidFill>
                    <a:schemeClr val="bg1">
                      <a:lumMod val="95000"/>
                    </a:schemeClr>
                  </a:solidFill>
                  <a:latin typeface="Arial Rounded MT Bold" panose="020F0704030504030204" pitchFamily="34" charset="0"/>
                </a:rPr>
                <a:t>GC in Organisational Innovation and Change</a:t>
              </a:r>
            </a:p>
          </p:txBody>
        </p:sp>
      </p:grpSp>
      <p:cxnSp>
        <p:nvCxnSpPr>
          <p:cNvPr id="19" name="Connector: Elbow 18">
            <a:extLst>
              <a:ext uri="{FF2B5EF4-FFF2-40B4-BE49-F238E27FC236}">
                <a16:creationId xmlns:a16="http://schemas.microsoft.com/office/drawing/2014/main" id="{3AC4CF51-604E-41D9-9336-E9A628E97F59}"/>
              </a:ext>
            </a:extLst>
          </p:cNvPr>
          <p:cNvCxnSpPr>
            <a:cxnSpLocks/>
            <a:stCxn id="13" idx="3"/>
            <a:endCxn id="16" idx="1"/>
          </p:cNvCxnSpPr>
          <p:nvPr/>
        </p:nvCxnSpPr>
        <p:spPr>
          <a:xfrm flipV="1">
            <a:off x="4315799" y="2072331"/>
            <a:ext cx="315835" cy="4932"/>
          </a:xfrm>
          <a:prstGeom prst="bentConnector3">
            <a:avLst>
              <a:gd name="adj1" fmla="val 50000"/>
            </a:avLst>
          </a:prstGeom>
          <a:ln w="76200">
            <a:solidFill>
              <a:srgbClr val="1F4E7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ounded Rectangle 215">
            <a:extLst>
              <a:ext uri="{FF2B5EF4-FFF2-40B4-BE49-F238E27FC236}">
                <a16:creationId xmlns:a16="http://schemas.microsoft.com/office/drawing/2014/main" id="{4B224C8B-3A82-43F6-A112-05EA25D0D3A3}"/>
              </a:ext>
            </a:extLst>
          </p:cNvPr>
          <p:cNvSpPr/>
          <p:nvPr/>
        </p:nvSpPr>
        <p:spPr>
          <a:xfrm>
            <a:off x="1546373" y="2867708"/>
            <a:ext cx="2840594" cy="2978910"/>
          </a:xfrm>
          <a:prstGeom prst="roundRect">
            <a:avLst>
              <a:gd name="adj" fmla="val 9270"/>
            </a:avLst>
          </a:prstGeom>
          <a:noFill/>
          <a:ln>
            <a:solidFill>
              <a:srgbClr val="185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6">
                  <a:lumMod val="50000"/>
                </a:schemeClr>
              </a:solidFill>
              <a:latin typeface="+mj-lt"/>
            </a:endParaRPr>
          </a:p>
        </p:txBody>
      </p:sp>
      <p:sp>
        <p:nvSpPr>
          <p:cNvPr id="23" name="Rounded Rectangle 215">
            <a:extLst>
              <a:ext uri="{FF2B5EF4-FFF2-40B4-BE49-F238E27FC236}">
                <a16:creationId xmlns:a16="http://schemas.microsoft.com/office/drawing/2014/main" id="{A6ACB57A-B095-41BB-A70E-B7287AD79BF2}"/>
              </a:ext>
            </a:extLst>
          </p:cNvPr>
          <p:cNvSpPr/>
          <p:nvPr/>
        </p:nvSpPr>
        <p:spPr>
          <a:xfrm>
            <a:off x="4577673" y="2867708"/>
            <a:ext cx="2840594" cy="2877543"/>
          </a:xfrm>
          <a:prstGeom prst="roundRect">
            <a:avLst>
              <a:gd name="adj" fmla="val 9270"/>
            </a:avLst>
          </a:prstGeom>
          <a:noFill/>
          <a:ln>
            <a:solidFill>
              <a:srgbClr val="185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lumMod val="50000"/>
                </a:schemeClr>
              </a:solidFill>
              <a:latin typeface="+mj-lt"/>
            </a:endParaRPr>
          </a:p>
        </p:txBody>
      </p:sp>
      <p:sp>
        <p:nvSpPr>
          <p:cNvPr id="24" name="Rectangle 23">
            <a:extLst>
              <a:ext uri="{FF2B5EF4-FFF2-40B4-BE49-F238E27FC236}">
                <a16:creationId xmlns:a16="http://schemas.microsoft.com/office/drawing/2014/main" id="{08B70573-2F86-48AE-A385-BD85516F2DFB}"/>
              </a:ext>
            </a:extLst>
          </p:cNvPr>
          <p:cNvSpPr/>
          <p:nvPr/>
        </p:nvSpPr>
        <p:spPr>
          <a:xfrm>
            <a:off x="2922685" y="1791588"/>
            <a:ext cx="1384169" cy="660630"/>
          </a:xfrm>
          <a:prstGeom prst="rect">
            <a:avLst/>
          </a:prstGeom>
        </p:spPr>
        <p:txBody>
          <a:bodyPr wrap="square">
            <a:spAutoFit/>
          </a:bodyPr>
          <a:lstStyle/>
          <a:p>
            <a:pPr algn="ctr">
              <a:lnSpc>
                <a:spcPts val="1140"/>
              </a:lnSpc>
            </a:pPr>
            <a:r>
              <a:rPr lang="en-US" sz="1400" dirty="0">
                <a:solidFill>
                  <a:schemeClr val="bg1">
                    <a:lumMod val="95000"/>
                  </a:schemeClr>
                </a:solidFill>
                <a:latin typeface="Arial Rounded MT Bold" panose="020F0704030504030204" pitchFamily="34" charset="0"/>
              </a:rPr>
              <a:t>GC in</a:t>
            </a:r>
          </a:p>
          <a:p>
            <a:pPr algn="ctr">
              <a:lnSpc>
                <a:spcPts val="1140"/>
              </a:lnSpc>
            </a:pPr>
            <a:r>
              <a:rPr lang="en-US" sz="1400" dirty="0">
                <a:solidFill>
                  <a:schemeClr val="bg1">
                    <a:lumMod val="95000"/>
                  </a:schemeClr>
                </a:solidFill>
                <a:latin typeface="Arial Rounded MT Bold" panose="020F0704030504030204" pitchFamily="34" charset="0"/>
              </a:rPr>
              <a:t>Designing Learning and Innovation</a:t>
            </a:r>
          </a:p>
        </p:txBody>
      </p:sp>
      <p:sp>
        <p:nvSpPr>
          <p:cNvPr id="25" name="TextBox 24">
            <a:extLst>
              <a:ext uri="{FF2B5EF4-FFF2-40B4-BE49-F238E27FC236}">
                <a16:creationId xmlns:a16="http://schemas.microsoft.com/office/drawing/2014/main" id="{5DEAB113-E06A-4AE7-B749-80417D249A26}"/>
              </a:ext>
            </a:extLst>
          </p:cNvPr>
          <p:cNvSpPr txBox="1"/>
          <p:nvPr/>
        </p:nvSpPr>
        <p:spPr>
          <a:xfrm>
            <a:off x="1665244" y="3083287"/>
            <a:ext cx="2609636" cy="2308324"/>
          </a:xfrm>
          <a:prstGeom prst="rect">
            <a:avLst/>
          </a:prstGeom>
          <a:noFill/>
        </p:spPr>
        <p:txBody>
          <a:bodyPr wrap="square">
            <a:spAutoFit/>
          </a:bodyPr>
          <a:lstStyle/>
          <a:p>
            <a:pPr marL="171450" indent="-171450" algn="l">
              <a:buFont typeface="Arial" panose="020B0604020202020204" pitchFamily="34" charset="0"/>
              <a:buChar char="•"/>
            </a:pPr>
            <a:r>
              <a:rPr lang="en-US" sz="1600" b="0" i="0" dirty="0">
                <a:solidFill>
                  <a:srgbClr val="18567B"/>
                </a:solidFill>
                <a:effectLst/>
              </a:rPr>
              <a:t>Pedagogies for Learning and Innovation (5 cu)</a:t>
            </a:r>
            <a:br>
              <a:rPr lang="en-US" sz="1600" b="0" i="0" dirty="0">
                <a:solidFill>
                  <a:srgbClr val="18567B"/>
                </a:solidFill>
                <a:effectLst/>
              </a:rPr>
            </a:br>
            <a:endParaRPr lang="en-US" sz="1600" b="0" i="0" dirty="0">
              <a:solidFill>
                <a:srgbClr val="18567B"/>
              </a:solidFill>
              <a:effectLst/>
            </a:endParaRPr>
          </a:p>
          <a:p>
            <a:pPr marL="171450" indent="-171450" algn="l">
              <a:buFont typeface="Arial" panose="020B0604020202020204" pitchFamily="34" charset="0"/>
              <a:buChar char="•"/>
            </a:pPr>
            <a:r>
              <a:rPr lang="en-US" sz="1600" b="0" i="0" dirty="0">
                <a:solidFill>
                  <a:srgbClr val="18567B"/>
                </a:solidFill>
                <a:effectLst/>
              </a:rPr>
              <a:t>Organisations as Complex Environments and Change (5 cu)</a:t>
            </a:r>
            <a:br>
              <a:rPr lang="en-US" sz="1600" b="0" i="0" dirty="0">
                <a:solidFill>
                  <a:srgbClr val="18567B"/>
                </a:solidFill>
                <a:effectLst/>
              </a:rPr>
            </a:br>
            <a:endParaRPr lang="en-US" sz="1600" b="0" i="0" dirty="0">
              <a:solidFill>
                <a:srgbClr val="18567B"/>
              </a:solidFill>
              <a:effectLst/>
            </a:endParaRPr>
          </a:p>
          <a:p>
            <a:pPr marL="171450" indent="-171450" algn="l">
              <a:buFont typeface="Arial" panose="020B0604020202020204" pitchFamily="34" charset="0"/>
              <a:buChar char="•"/>
            </a:pPr>
            <a:r>
              <a:rPr lang="en-US" sz="1600" b="0" i="0" dirty="0">
                <a:solidFill>
                  <a:srgbClr val="18567B"/>
                </a:solidFill>
                <a:effectLst/>
              </a:rPr>
              <a:t>Supporting Development (5 cu)</a:t>
            </a:r>
          </a:p>
        </p:txBody>
      </p:sp>
      <p:sp>
        <p:nvSpPr>
          <p:cNvPr id="26" name="TextBox 25">
            <a:extLst>
              <a:ext uri="{FF2B5EF4-FFF2-40B4-BE49-F238E27FC236}">
                <a16:creationId xmlns:a16="http://schemas.microsoft.com/office/drawing/2014/main" id="{E8CCC597-10AD-4BA9-9A59-58DAEC5D3C53}"/>
              </a:ext>
            </a:extLst>
          </p:cNvPr>
          <p:cNvSpPr txBox="1"/>
          <p:nvPr/>
        </p:nvSpPr>
        <p:spPr>
          <a:xfrm>
            <a:off x="4678692" y="3013147"/>
            <a:ext cx="2679891" cy="2554545"/>
          </a:xfrm>
          <a:prstGeom prst="rect">
            <a:avLst/>
          </a:prstGeom>
          <a:noFill/>
        </p:spPr>
        <p:txBody>
          <a:bodyPr wrap="square" rtlCol="0">
            <a:spAutoFit/>
          </a:bodyPr>
          <a:lstStyle/>
          <a:p>
            <a:pPr marL="171450" indent="-171450" algn="l">
              <a:buFont typeface="Arial" panose="020B0604020202020204" pitchFamily="34" charset="0"/>
              <a:buChar char="•"/>
            </a:pPr>
            <a:r>
              <a:rPr lang="en-US" sz="1600" b="0" i="0" dirty="0">
                <a:solidFill>
                  <a:srgbClr val="18567B"/>
                </a:solidFill>
                <a:effectLst/>
              </a:rPr>
              <a:t>Innovation for Enhancing Work, Services and Products (5 cu)</a:t>
            </a:r>
            <a:br>
              <a:rPr lang="en-US" sz="1600" b="0" i="0" dirty="0">
                <a:solidFill>
                  <a:srgbClr val="18567B"/>
                </a:solidFill>
                <a:effectLst/>
              </a:rPr>
            </a:br>
            <a:endParaRPr lang="en-US" sz="1600" b="0" i="0" dirty="0">
              <a:solidFill>
                <a:srgbClr val="18567B"/>
              </a:solidFill>
              <a:effectLst/>
            </a:endParaRPr>
          </a:p>
          <a:p>
            <a:pPr marL="171450" indent="-171450" algn="l">
              <a:buFont typeface="Arial" panose="020B0604020202020204" pitchFamily="34" charset="0"/>
              <a:buChar char="•"/>
            </a:pPr>
            <a:r>
              <a:rPr lang="en-US" sz="1600" b="0" i="0" dirty="0">
                <a:solidFill>
                  <a:srgbClr val="18567B"/>
                </a:solidFill>
                <a:effectLst/>
              </a:rPr>
              <a:t>Using Data to Support Organisational Change (5 cu)</a:t>
            </a:r>
            <a:br>
              <a:rPr lang="en-US" sz="1600" b="0" i="0" dirty="0">
                <a:solidFill>
                  <a:srgbClr val="18567B"/>
                </a:solidFill>
                <a:effectLst/>
              </a:rPr>
            </a:br>
            <a:endParaRPr lang="en-US" sz="1600" b="0" i="0" dirty="0">
              <a:solidFill>
                <a:srgbClr val="18567B"/>
              </a:solidFill>
              <a:effectLst/>
            </a:endParaRPr>
          </a:p>
          <a:p>
            <a:pPr marL="171450" indent="-171450" algn="l">
              <a:buFont typeface="Arial" panose="020B0604020202020204" pitchFamily="34" charset="0"/>
              <a:buChar char="•"/>
            </a:pPr>
            <a:r>
              <a:rPr lang="en-US" sz="1600" b="0" i="0" dirty="0">
                <a:solidFill>
                  <a:srgbClr val="18567B"/>
                </a:solidFill>
                <a:effectLst/>
              </a:rPr>
              <a:t>Planning for Sustainable Change (5 cu)</a:t>
            </a:r>
          </a:p>
        </p:txBody>
      </p:sp>
      <p:sp>
        <p:nvSpPr>
          <p:cNvPr id="27" name="Rectangle 26">
            <a:extLst>
              <a:ext uri="{FF2B5EF4-FFF2-40B4-BE49-F238E27FC236}">
                <a16:creationId xmlns:a16="http://schemas.microsoft.com/office/drawing/2014/main" id="{04915B1B-81D6-4072-866B-E4DA5CAC4D36}"/>
              </a:ext>
            </a:extLst>
          </p:cNvPr>
          <p:cNvSpPr/>
          <p:nvPr/>
        </p:nvSpPr>
        <p:spPr>
          <a:xfrm>
            <a:off x="0" y="6318142"/>
            <a:ext cx="9144000" cy="533901"/>
          </a:xfrm>
          <a:prstGeom prst="rect">
            <a:avLst/>
          </a:prstGeom>
          <a:solidFill>
            <a:srgbClr val="18567B"/>
          </a:solidFill>
          <a:ln>
            <a:solidFill>
              <a:srgbClr val="18567B"/>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i="1" dirty="0">
                <a:solidFill>
                  <a:schemeClr val="accent3"/>
                </a:solidFill>
              </a:rPr>
              <a:t>         Important note: </a:t>
            </a:r>
            <a:r>
              <a:rPr lang="en-US" sz="1400" dirty="0"/>
              <a:t>Once a track is selected, learner is required to complete both GCs in that track. </a:t>
            </a:r>
            <a:endParaRPr lang="en-SG" dirty="0"/>
          </a:p>
        </p:txBody>
      </p:sp>
      <p:pic>
        <p:nvPicPr>
          <p:cNvPr id="4" name="Graphic 3" descr="Badge New with solid fill">
            <a:extLst>
              <a:ext uri="{FF2B5EF4-FFF2-40B4-BE49-F238E27FC236}">
                <a16:creationId xmlns:a16="http://schemas.microsoft.com/office/drawing/2014/main" id="{E214DDA7-1D67-482E-AA4C-5D3549F6DC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609" y="6404135"/>
            <a:ext cx="388942" cy="388942"/>
          </a:xfrm>
          <a:prstGeom prst="rect">
            <a:avLst/>
          </a:prstGeom>
        </p:spPr>
      </p:pic>
      <p:sp>
        <p:nvSpPr>
          <p:cNvPr id="20" name="Arrow: Right 19">
            <a:extLst>
              <a:ext uri="{FF2B5EF4-FFF2-40B4-BE49-F238E27FC236}">
                <a16:creationId xmlns:a16="http://schemas.microsoft.com/office/drawing/2014/main" id="{C44CB9BB-1AC7-47B9-BF30-5C68504393D0}"/>
              </a:ext>
            </a:extLst>
          </p:cNvPr>
          <p:cNvSpPr/>
          <p:nvPr/>
        </p:nvSpPr>
        <p:spPr>
          <a:xfrm>
            <a:off x="246276" y="1712820"/>
            <a:ext cx="1228262" cy="549876"/>
          </a:xfrm>
          <a:prstGeom prst="rightArrow">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22" name="Arrow: Right 21">
            <a:extLst>
              <a:ext uri="{FF2B5EF4-FFF2-40B4-BE49-F238E27FC236}">
                <a16:creationId xmlns:a16="http://schemas.microsoft.com/office/drawing/2014/main" id="{7193C07D-4F41-40FA-88C2-72475CEC7843}"/>
              </a:ext>
            </a:extLst>
          </p:cNvPr>
          <p:cNvSpPr/>
          <p:nvPr/>
        </p:nvSpPr>
        <p:spPr>
          <a:xfrm>
            <a:off x="246276" y="3830140"/>
            <a:ext cx="1228262" cy="549876"/>
          </a:xfrm>
          <a:prstGeom prst="rightArrow">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Tree>
    <p:extLst>
      <p:ext uri="{BB962C8B-B14F-4D97-AF65-F5344CB8AC3E}">
        <p14:creationId xmlns:p14="http://schemas.microsoft.com/office/powerpoint/2010/main" val="640781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7090C0A9-3029-48A3-843C-E0BCBB7F9FD5}"/>
              </a:ext>
            </a:extLst>
          </p:cNvPr>
          <p:cNvSpPr/>
          <p:nvPr/>
        </p:nvSpPr>
        <p:spPr>
          <a:xfrm>
            <a:off x="434084" y="279026"/>
            <a:ext cx="8121250" cy="850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800" b="1" dirty="0">
                <a:solidFill>
                  <a:schemeClr val="bg1"/>
                </a:solidFill>
              </a:rPr>
              <a:t>Adult Learning Track</a:t>
            </a:r>
          </a:p>
        </p:txBody>
      </p:sp>
      <p:sp>
        <p:nvSpPr>
          <p:cNvPr id="21" name="Rounded Rectangle 215">
            <a:extLst>
              <a:ext uri="{FF2B5EF4-FFF2-40B4-BE49-F238E27FC236}">
                <a16:creationId xmlns:a16="http://schemas.microsoft.com/office/drawing/2014/main" id="{4B224C8B-3A82-43F6-A112-05EA25D0D3A3}"/>
              </a:ext>
            </a:extLst>
          </p:cNvPr>
          <p:cNvSpPr/>
          <p:nvPr/>
        </p:nvSpPr>
        <p:spPr>
          <a:xfrm>
            <a:off x="1552045" y="2916734"/>
            <a:ext cx="2881447" cy="2877543"/>
          </a:xfrm>
          <a:prstGeom prst="roundRect">
            <a:avLst>
              <a:gd name="adj" fmla="val 927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6">
                  <a:lumMod val="50000"/>
                </a:schemeClr>
              </a:solidFill>
              <a:latin typeface="+mj-lt"/>
            </a:endParaRPr>
          </a:p>
        </p:txBody>
      </p:sp>
      <p:sp>
        <p:nvSpPr>
          <p:cNvPr id="23" name="Rounded Rectangle 215">
            <a:extLst>
              <a:ext uri="{FF2B5EF4-FFF2-40B4-BE49-F238E27FC236}">
                <a16:creationId xmlns:a16="http://schemas.microsoft.com/office/drawing/2014/main" id="{A6ACB57A-B095-41BB-A70E-B7287AD79BF2}"/>
              </a:ext>
            </a:extLst>
          </p:cNvPr>
          <p:cNvSpPr/>
          <p:nvPr/>
        </p:nvSpPr>
        <p:spPr>
          <a:xfrm>
            <a:off x="4572000" y="2879569"/>
            <a:ext cx="2876501" cy="2877543"/>
          </a:xfrm>
          <a:prstGeom prst="roundRect">
            <a:avLst>
              <a:gd name="adj" fmla="val 927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lumMod val="50000"/>
                </a:schemeClr>
              </a:solidFill>
              <a:latin typeface="+mj-lt"/>
            </a:endParaRPr>
          </a:p>
        </p:txBody>
      </p:sp>
      <p:sp>
        <p:nvSpPr>
          <p:cNvPr id="27" name="Rectangle 26">
            <a:extLst>
              <a:ext uri="{FF2B5EF4-FFF2-40B4-BE49-F238E27FC236}">
                <a16:creationId xmlns:a16="http://schemas.microsoft.com/office/drawing/2014/main" id="{04915B1B-81D6-4072-866B-E4DA5CAC4D36}"/>
              </a:ext>
            </a:extLst>
          </p:cNvPr>
          <p:cNvSpPr/>
          <p:nvPr/>
        </p:nvSpPr>
        <p:spPr>
          <a:xfrm>
            <a:off x="0" y="6318142"/>
            <a:ext cx="9144000" cy="533901"/>
          </a:xfrm>
          <a:prstGeom prst="rect">
            <a:avLst/>
          </a:prstGeom>
          <a:solidFill>
            <a:schemeClr val="accent2"/>
          </a:solidFill>
          <a:ln>
            <a:solidFill>
              <a:srgbClr val="18567B"/>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i="1" dirty="0">
                <a:solidFill>
                  <a:schemeClr val="accent3"/>
                </a:solidFill>
              </a:rPr>
              <a:t>         Important note: </a:t>
            </a:r>
            <a:r>
              <a:rPr lang="en-US" sz="1400" dirty="0"/>
              <a:t>Once a track is selected, learner is required to complete both GCs in that track. </a:t>
            </a:r>
            <a:endParaRPr lang="en-SG" dirty="0"/>
          </a:p>
        </p:txBody>
      </p:sp>
      <p:pic>
        <p:nvPicPr>
          <p:cNvPr id="4" name="Graphic 3" descr="Badge New with solid fill">
            <a:extLst>
              <a:ext uri="{FF2B5EF4-FFF2-40B4-BE49-F238E27FC236}">
                <a16:creationId xmlns:a16="http://schemas.microsoft.com/office/drawing/2014/main" id="{E214DDA7-1D67-482E-AA4C-5D3549F6DC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609" y="6404135"/>
            <a:ext cx="388942" cy="388942"/>
          </a:xfrm>
          <a:prstGeom prst="rect">
            <a:avLst/>
          </a:prstGeom>
        </p:spPr>
      </p:pic>
      <p:grpSp>
        <p:nvGrpSpPr>
          <p:cNvPr id="20" name="Group 19">
            <a:extLst>
              <a:ext uri="{FF2B5EF4-FFF2-40B4-BE49-F238E27FC236}">
                <a16:creationId xmlns:a16="http://schemas.microsoft.com/office/drawing/2014/main" id="{DB284A27-FF18-494A-AE3E-22E044F13621}"/>
              </a:ext>
            </a:extLst>
          </p:cNvPr>
          <p:cNvGrpSpPr/>
          <p:nvPr/>
        </p:nvGrpSpPr>
        <p:grpSpPr>
          <a:xfrm>
            <a:off x="2923516" y="1571889"/>
            <a:ext cx="1398457" cy="1148976"/>
            <a:chOff x="1330288" y="2515696"/>
            <a:chExt cx="1864609" cy="1271213"/>
          </a:xfrm>
        </p:grpSpPr>
        <p:sp>
          <p:nvSpPr>
            <p:cNvPr id="22" name="Rounded Rectangle 168">
              <a:extLst>
                <a:ext uri="{FF2B5EF4-FFF2-40B4-BE49-F238E27FC236}">
                  <a16:creationId xmlns:a16="http://schemas.microsoft.com/office/drawing/2014/main" id="{3C977ECE-A593-42A8-90C6-435A7DDF760E}"/>
                </a:ext>
              </a:extLst>
            </p:cNvPr>
            <p:cNvSpPr/>
            <p:nvPr/>
          </p:nvSpPr>
          <p:spPr>
            <a:xfrm>
              <a:off x="1357486" y="2515696"/>
              <a:ext cx="1837411" cy="1271213"/>
            </a:xfrm>
            <a:prstGeom prst="roundRect">
              <a:avLst>
                <a:gd name="adj" fmla="val 150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Rectangle 27">
              <a:extLst>
                <a:ext uri="{FF2B5EF4-FFF2-40B4-BE49-F238E27FC236}">
                  <a16:creationId xmlns:a16="http://schemas.microsoft.com/office/drawing/2014/main" id="{02793D0D-48AC-459A-B180-BC914D682BAE}"/>
                </a:ext>
              </a:extLst>
            </p:cNvPr>
            <p:cNvSpPr/>
            <p:nvPr/>
          </p:nvSpPr>
          <p:spPr>
            <a:xfrm>
              <a:off x="1330288" y="2593886"/>
              <a:ext cx="1845558" cy="1063538"/>
            </a:xfrm>
            <a:prstGeom prst="rect">
              <a:avLst/>
            </a:prstGeom>
          </p:spPr>
          <p:txBody>
            <a:bodyPr wrap="square">
              <a:spAutoFit/>
            </a:bodyPr>
            <a:lstStyle/>
            <a:p>
              <a:pPr algn="ctr">
                <a:lnSpc>
                  <a:spcPts val="1140"/>
                </a:lnSpc>
              </a:pPr>
              <a:endParaRPr lang="en-US" sz="1400" dirty="0">
                <a:solidFill>
                  <a:srgbClr val="FFFF00"/>
                </a:solidFill>
                <a:latin typeface="Arial Rounded MT Bold" panose="020F0704030504030204" pitchFamily="34" charset="0"/>
              </a:endParaRPr>
            </a:p>
            <a:p>
              <a:pPr algn="ctr">
                <a:lnSpc>
                  <a:spcPts val="1140"/>
                </a:lnSpc>
              </a:pPr>
              <a:r>
                <a:rPr lang="en-US" sz="1400" dirty="0">
                  <a:solidFill>
                    <a:schemeClr val="bg1">
                      <a:lumMod val="95000"/>
                    </a:schemeClr>
                  </a:solidFill>
                  <a:latin typeface="Arial Rounded MT Bold" panose="020F0704030504030204" pitchFamily="34" charset="0"/>
                </a:rPr>
                <a:t>Grad Cert in Innovative Approaches to Adult Learning</a:t>
              </a:r>
            </a:p>
          </p:txBody>
        </p:sp>
      </p:grpSp>
      <p:grpSp>
        <p:nvGrpSpPr>
          <p:cNvPr id="29" name="Group 28">
            <a:extLst>
              <a:ext uri="{FF2B5EF4-FFF2-40B4-BE49-F238E27FC236}">
                <a16:creationId xmlns:a16="http://schemas.microsoft.com/office/drawing/2014/main" id="{09982C0E-2F79-46A1-8040-3C32371F1ED4}"/>
              </a:ext>
            </a:extLst>
          </p:cNvPr>
          <p:cNvGrpSpPr/>
          <p:nvPr/>
        </p:nvGrpSpPr>
        <p:grpSpPr>
          <a:xfrm>
            <a:off x="4572000" y="1558246"/>
            <a:ext cx="1384170" cy="1159185"/>
            <a:chOff x="1324321" y="2515696"/>
            <a:chExt cx="1845559" cy="1271213"/>
          </a:xfrm>
        </p:grpSpPr>
        <p:sp>
          <p:nvSpPr>
            <p:cNvPr id="30" name="Rounded Rectangle 168">
              <a:extLst>
                <a:ext uri="{FF2B5EF4-FFF2-40B4-BE49-F238E27FC236}">
                  <a16:creationId xmlns:a16="http://schemas.microsoft.com/office/drawing/2014/main" id="{8CA75A48-17AA-43EB-8DF9-14AE626BB8D9}"/>
                </a:ext>
              </a:extLst>
            </p:cNvPr>
            <p:cNvSpPr/>
            <p:nvPr/>
          </p:nvSpPr>
          <p:spPr>
            <a:xfrm>
              <a:off x="1328911" y="2515696"/>
              <a:ext cx="1837411" cy="1271213"/>
            </a:xfrm>
            <a:prstGeom prst="roundRect">
              <a:avLst>
                <a:gd name="adj" fmla="val 150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Rectangle 30">
              <a:extLst>
                <a:ext uri="{FF2B5EF4-FFF2-40B4-BE49-F238E27FC236}">
                  <a16:creationId xmlns:a16="http://schemas.microsoft.com/office/drawing/2014/main" id="{B6444A32-1220-438C-9FA5-7B5A1AA90FEA}"/>
                </a:ext>
              </a:extLst>
            </p:cNvPr>
            <p:cNvSpPr/>
            <p:nvPr/>
          </p:nvSpPr>
          <p:spPr>
            <a:xfrm>
              <a:off x="1324321" y="2627608"/>
              <a:ext cx="1845559" cy="879173"/>
            </a:xfrm>
            <a:prstGeom prst="rect">
              <a:avLst/>
            </a:prstGeom>
          </p:spPr>
          <p:txBody>
            <a:bodyPr wrap="square">
              <a:spAutoFit/>
            </a:bodyPr>
            <a:lstStyle/>
            <a:p>
              <a:pPr algn="ctr">
                <a:lnSpc>
                  <a:spcPts val="1140"/>
                </a:lnSpc>
              </a:pPr>
              <a:endParaRPr lang="en-US" sz="1400" dirty="0">
                <a:solidFill>
                  <a:srgbClr val="FFFF00"/>
                </a:solidFill>
                <a:latin typeface="Arial Rounded MT Bold" panose="020F0704030504030204" pitchFamily="34" charset="0"/>
              </a:endParaRPr>
            </a:p>
            <a:p>
              <a:pPr algn="ctr">
                <a:lnSpc>
                  <a:spcPts val="1140"/>
                </a:lnSpc>
              </a:pPr>
              <a:r>
                <a:rPr lang="en-US" sz="1400" dirty="0">
                  <a:solidFill>
                    <a:schemeClr val="bg1">
                      <a:lumMod val="95000"/>
                    </a:schemeClr>
                  </a:solidFill>
                  <a:latin typeface="Arial Rounded MT Bold" panose="020F0704030504030204" pitchFamily="34" charset="0"/>
                </a:rPr>
                <a:t>Grad Cert in Designing Learning for </a:t>
              </a:r>
              <a:r>
                <a:rPr lang="en-US" sz="1400" dirty="0" err="1">
                  <a:solidFill>
                    <a:schemeClr val="bg1">
                      <a:lumMod val="95000"/>
                    </a:schemeClr>
                  </a:solidFill>
                  <a:latin typeface="Arial Rounded MT Bold" panose="020F0704030504030204" pitchFamily="34" charset="0"/>
                </a:rPr>
                <a:t>Programmes</a:t>
              </a:r>
              <a:endParaRPr lang="en-US" sz="1400" b="1" dirty="0">
                <a:solidFill>
                  <a:schemeClr val="bg1">
                    <a:lumMod val="95000"/>
                  </a:schemeClr>
                </a:solidFill>
                <a:latin typeface="Arial Rounded MT Bold" panose="020F0704030504030204" pitchFamily="34" charset="0"/>
              </a:endParaRPr>
            </a:p>
          </p:txBody>
        </p:sp>
      </p:grpSp>
      <p:cxnSp>
        <p:nvCxnSpPr>
          <p:cNvPr id="32" name="Straight Connector 31">
            <a:extLst>
              <a:ext uri="{FF2B5EF4-FFF2-40B4-BE49-F238E27FC236}">
                <a16:creationId xmlns:a16="http://schemas.microsoft.com/office/drawing/2014/main" id="{4A686209-04FE-443D-953D-7B7EEDE4F9F2}"/>
              </a:ext>
            </a:extLst>
          </p:cNvPr>
          <p:cNvCxnSpPr>
            <a:cxnSpLocks/>
            <a:stCxn id="22" idx="3"/>
            <a:endCxn id="30" idx="1"/>
          </p:cNvCxnSpPr>
          <p:nvPr/>
        </p:nvCxnSpPr>
        <p:spPr>
          <a:xfrm flipV="1">
            <a:off x="4321973" y="2137839"/>
            <a:ext cx="253470" cy="8538"/>
          </a:xfrm>
          <a:prstGeom prst="line">
            <a:avLst/>
          </a:prstGeom>
          <a:ln w="76200">
            <a:solidFill>
              <a:srgbClr val="ED7D3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A919DD2-75BC-49EA-82DD-CE95AA861DD4}"/>
              </a:ext>
            </a:extLst>
          </p:cNvPr>
          <p:cNvSpPr txBox="1"/>
          <p:nvPr/>
        </p:nvSpPr>
        <p:spPr>
          <a:xfrm>
            <a:off x="1695499" y="3010465"/>
            <a:ext cx="2753209" cy="2800767"/>
          </a:xfrm>
          <a:prstGeom prst="rect">
            <a:avLst/>
          </a:prstGeom>
          <a:noFill/>
        </p:spPr>
        <p:txBody>
          <a:bodyPr wrap="square" rtlCol="0">
            <a:spAutoFit/>
          </a:bodyPr>
          <a:lstStyle/>
          <a:p>
            <a:pPr marL="171450" indent="-171450" algn="l">
              <a:buFont typeface="Arial" panose="020B0604020202020204" pitchFamily="34" charset="0"/>
              <a:buChar char="•"/>
            </a:pPr>
            <a:r>
              <a:rPr lang="en-US" sz="1600" b="0" i="0" dirty="0">
                <a:solidFill>
                  <a:schemeClr val="accent1"/>
                </a:solidFill>
                <a:effectLst/>
              </a:rPr>
              <a:t>Adult Learning, Learners and their Contexts (5 cu)</a:t>
            </a:r>
            <a:br>
              <a:rPr lang="en-US" sz="1600" b="0" i="0" dirty="0">
                <a:solidFill>
                  <a:schemeClr val="accent1"/>
                </a:solidFill>
                <a:effectLst/>
              </a:rPr>
            </a:br>
            <a:endParaRPr lang="en-US" sz="1600" b="0" i="0" dirty="0">
              <a:solidFill>
                <a:schemeClr val="accent1"/>
              </a:solidFill>
              <a:effectLst/>
            </a:endParaRPr>
          </a:p>
          <a:p>
            <a:pPr marL="171450" indent="-171450" algn="l">
              <a:buFont typeface="Arial" panose="020B0604020202020204" pitchFamily="34" charset="0"/>
              <a:buChar char="•"/>
            </a:pPr>
            <a:r>
              <a:rPr lang="en-US" sz="1600" b="0" i="0" dirty="0">
                <a:solidFill>
                  <a:schemeClr val="accent1"/>
                </a:solidFill>
                <a:effectLst/>
              </a:rPr>
              <a:t>Innovative Design, Facilitation and Assessment of Learning (5 cu)</a:t>
            </a:r>
            <a:br>
              <a:rPr lang="en-US" sz="1600" b="0" i="0" dirty="0">
                <a:solidFill>
                  <a:schemeClr val="accent1"/>
                </a:solidFill>
                <a:effectLst/>
              </a:rPr>
            </a:br>
            <a:endParaRPr lang="en-US" sz="1600" b="0" i="0" dirty="0">
              <a:solidFill>
                <a:schemeClr val="accent1"/>
              </a:solidFill>
              <a:effectLst/>
            </a:endParaRPr>
          </a:p>
          <a:p>
            <a:pPr marL="171450" indent="-171450" algn="l">
              <a:buFont typeface="Arial" panose="020B0604020202020204" pitchFamily="34" charset="0"/>
              <a:buChar char="•"/>
            </a:pPr>
            <a:r>
              <a:rPr lang="en-US" sz="1600" b="0" i="0" dirty="0">
                <a:solidFill>
                  <a:schemeClr val="accent1"/>
                </a:solidFill>
                <a:effectLst/>
              </a:rPr>
              <a:t>Integrating Technology and Workplace Learning (5 cu)</a:t>
            </a:r>
          </a:p>
        </p:txBody>
      </p:sp>
      <p:sp>
        <p:nvSpPr>
          <p:cNvPr id="36" name="TextBox 35">
            <a:extLst>
              <a:ext uri="{FF2B5EF4-FFF2-40B4-BE49-F238E27FC236}">
                <a16:creationId xmlns:a16="http://schemas.microsoft.com/office/drawing/2014/main" id="{BA6584BF-30D4-4F15-AE61-09199831A4DA}"/>
              </a:ext>
            </a:extLst>
          </p:cNvPr>
          <p:cNvSpPr txBox="1"/>
          <p:nvPr/>
        </p:nvSpPr>
        <p:spPr>
          <a:xfrm>
            <a:off x="4705373" y="3135010"/>
            <a:ext cx="2699302" cy="2308324"/>
          </a:xfrm>
          <a:prstGeom prst="rect">
            <a:avLst/>
          </a:prstGeom>
          <a:noFill/>
        </p:spPr>
        <p:txBody>
          <a:bodyPr wrap="square" rtlCol="0">
            <a:spAutoFit/>
          </a:bodyPr>
          <a:lstStyle/>
          <a:p>
            <a:pPr marL="171450" indent="-171450" algn="l">
              <a:buFont typeface="Arial" panose="020B0604020202020204" pitchFamily="34" charset="0"/>
              <a:buChar char="•"/>
            </a:pPr>
            <a:r>
              <a:rPr lang="en-US" sz="1600" b="0" i="0" dirty="0">
                <a:solidFill>
                  <a:schemeClr val="accent1"/>
                </a:solidFill>
                <a:effectLst/>
              </a:rPr>
              <a:t>Understanding and </a:t>
            </a:r>
            <a:r>
              <a:rPr lang="en-US" sz="1600" b="0" i="0" dirty="0" err="1">
                <a:solidFill>
                  <a:schemeClr val="accent1"/>
                </a:solidFill>
                <a:effectLst/>
              </a:rPr>
              <a:t>Analysing</a:t>
            </a:r>
            <a:r>
              <a:rPr lang="en-US" sz="1600" b="0" i="0" dirty="0">
                <a:solidFill>
                  <a:schemeClr val="accent1"/>
                </a:solidFill>
                <a:effectLst/>
              </a:rPr>
              <a:t> Learning Needs (5 cu)</a:t>
            </a:r>
            <a:br>
              <a:rPr lang="en-US" sz="1600" b="0" i="0" dirty="0">
                <a:solidFill>
                  <a:schemeClr val="accent1"/>
                </a:solidFill>
                <a:effectLst/>
              </a:rPr>
            </a:br>
            <a:endParaRPr lang="en-US" sz="1600" b="0" i="0" dirty="0">
              <a:solidFill>
                <a:schemeClr val="accent1"/>
              </a:solidFill>
              <a:effectLst/>
            </a:endParaRPr>
          </a:p>
          <a:p>
            <a:pPr marL="171450" indent="-171450" algn="l">
              <a:buFont typeface="Arial" panose="020B0604020202020204" pitchFamily="34" charset="0"/>
              <a:buChar char="•"/>
            </a:pPr>
            <a:r>
              <a:rPr lang="en-US" sz="1600" b="0" i="0" dirty="0">
                <a:solidFill>
                  <a:schemeClr val="accent1"/>
                </a:solidFill>
                <a:effectLst/>
              </a:rPr>
              <a:t>Future Oriented Learning Design (5 cu)</a:t>
            </a:r>
            <a:br>
              <a:rPr lang="en-US" sz="1600" b="0" i="0" dirty="0">
                <a:solidFill>
                  <a:schemeClr val="accent1"/>
                </a:solidFill>
                <a:effectLst/>
              </a:rPr>
            </a:br>
            <a:endParaRPr lang="en-US" sz="1600" b="0" i="0" dirty="0">
              <a:solidFill>
                <a:schemeClr val="accent1"/>
              </a:solidFill>
              <a:effectLst/>
            </a:endParaRPr>
          </a:p>
          <a:p>
            <a:pPr marL="171450" indent="-171450" algn="l">
              <a:buFont typeface="Arial" panose="020B0604020202020204" pitchFamily="34" charset="0"/>
              <a:buChar char="•"/>
            </a:pPr>
            <a:r>
              <a:rPr lang="en-US" sz="1600" b="0" i="0" dirty="0">
                <a:solidFill>
                  <a:schemeClr val="accent1"/>
                </a:solidFill>
                <a:effectLst/>
              </a:rPr>
              <a:t>Quality and Evaluatio</a:t>
            </a:r>
            <a:r>
              <a:rPr lang="en-US" sz="1600" dirty="0">
                <a:solidFill>
                  <a:schemeClr val="accent1"/>
                </a:solidFill>
              </a:rPr>
              <a:t>n in Different Contexts </a:t>
            </a:r>
            <a:r>
              <a:rPr lang="en-US" sz="1600" b="0" i="0" dirty="0">
                <a:solidFill>
                  <a:schemeClr val="accent1"/>
                </a:solidFill>
                <a:effectLst/>
              </a:rPr>
              <a:t>(5 cu)</a:t>
            </a:r>
          </a:p>
        </p:txBody>
      </p:sp>
      <p:sp>
        <p:nvSpPr>
          <p:cNvPr id="17" name="Arrow: Right 16">
            <a:extLst>
              <a:ext uri="{FF2B5EF4-FFF2-40B4-BE49-F238E27FC236}">
                <a16:creationId xmlns:a16="http://schemas.microsoft.com/office/drawing/2014/main" id="{4839EE98-CEB9-460B-A3D3-78388A36D29F}"/>
              </a:ext>
            </a:extLst>
          </p:cNvPr>
          <p:cNvSpPr/>
          <p:nvPr/>
        </p:nvSpPr>
        <p:spPr>
          <a:xfrm>
            <a:off x="317195" y="1862901"/>
            <a:ext cx="1228262" cy="549876"/>
          </a:xfrm>
          <a:prstGeom prst="rightArrow">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18" name="Arrow: Right 17">
            <a:extLst>
              <a:ext uri="{FF2B5EF4-FFF2-40B4-BE49-F238E27FC236}">
                <a16:creationId xmlns:a16="http://schemas.microsoft.com/office/drawing/2014/main" id="{B28401E2-0C30-480E-9AA4-03861913BB2B}"/>
              </a:ext>
            </a:extLst>
          </p:cNvPr>
          <p:cNvSpPr/>
          <p:nvPr/>
        </p:nvSpPr>
        <p:spPr>
          <a:xfrm>
            <a:off x="252056" y="3815583"/>
            <a:ext cx="1228262" cy="549876"/>
          </a:xfrm>
          <a:prstGeom prst="rightArrow">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Tree>
    <p:extLst>
      <p:ext uri="{BB962C8B-B14F-4D97-AF65-F5344CB8AC3E}">
        <p14:creationId xmlns:p14="http://schemas.microsoft.com/office/powerpoint/2010/main" val="133464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theme/theme1.xml><?xml version="1.0" encoding="utf-8"?>
<a:theme xmlns:a="http://schemas.openxmlformats.org/drawingml/2006/main" name="IAL Theme">
  <a:themeElements>
    <a:clrScheme name="Custom 2">
      <a:dk1>
        <a:srgbClr val="320073"/>
      </a:dk1>
      <a:lt1>
        <a:sysClr val="window" lastClr="FFFFFF"/>
      </a:lt1>
      <a:dk2>
        <a:srgbClr val="00AA9B"/>
      </a:dk2>
      <a:lt2>
        <a:srgbClr val="E0E0E0"/>
      </a:lt2>
      <a:accent1>
        <a:srgbClr val="DC1E37"/>
      </a:accent1>
      <a:accent2>
        <a:srgbClr val="F06432"/>
      </a:accent2>
      <a:accent3>
        <a:srgbClr val="FFC332"/>
      </a:accent3>
      <a:accent4>
        <a:srgbClr val="D73C96"/>
      </a:accent4>
      <a:accent5>
        <a:srgbClr val="4BA5DC"/>
      </a:accent5>
      <a:accent6>
        <a:srgbClr val="9BC83C"/>
      </a:accent6>
      <a:hlink>
        <a:srgbClr val="00AA9B"/>
      </a:hlink>
      <a:folHlink>
        <a:srgbClr val="4848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defRPr sz="1800" dirty="0" smtClean="0">
            <a:solidFill>
              <a:srgbClr val="D628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TotalTime>
  <Words>1981</Words>
  <Application>Microsoft Office PowerPoint</Application>
  <PresentationFormat>On-screen Show (4:3)</PresentationFormat>
  <Paragraphs>283</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Lucida Grande</vt:lpstr>
      <vt:lpstr>Arial</vt:lpstr>
      <vt:lpstr>Arial Rounded MT Bold</vt:lpstr>
      <vt:lpstr>Calibri</vt:lpstr>
      <vt:lpstr>Gotham Rounded Bold</vt:lpstr>
      <vt:lpstr>Symbol</vt:lpstr>
      <vt:lpstr>Times New Roman</vt:lpstr>
      <vt:lpstr>Wingdings</vt:lpstr>
      <vt:lpstr>IAL Theme</vt:lpstr>
      <vt:lpstr>Master in Boundary-Crossing Learning and Leadership (MBX)</vt:lpstr>
      <vt:lpstr>PowerPoint Presentation</vt:lpstr>
      <vt:lpstr>Unique Features of MBX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more information, contact us at mbx@ial.edu.sg   </vt:lpstr>
    </vt:vector>
  </TitlesOfParts>
  <Company>Activiste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PAY (IAL)</dc:creator>
  <cp:lastModifiedBy>Ng Chu Hui</cp:lastModifiedBy>
  <cp:revision>168</cp:revision>
  <dcterms:created xsi:type="dcterms:W3CDTF">2016-05-24T06:31:30Z</dcterms:created>
  <dcterms:modified xsi:type="dcterms:W3CDTF">2023-01-17T02:55:38Z</dcterms:modified>
</cp:coreProperties>
</file>